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316" r:id="rId3"/>
    <p:sldId id="317" r:id="rId4"/>
    <p:sldId id="430" r:id="rId5"/>
    <p:sldId id="428" r:id="rId6"/>
    <p:sldId id="429" r:id="rId7"/>
    <p:sldId id="431" r:id="rId8"/>
    <p:sldId id="432" r:id="rId9"/>
    <p:sldId id="433" r:id="rId10"/>
    <p:sldId id="434" r:id="rId11"/>
    <p:sldId id="435" r:id="rId12"/>
    <p:sldId id="436" r:id="rId13"/>
    <p:sldId id="437" r:id="rId14"/>
    <p:sldId id="438" r:id="rId15"/>
    <p:sldId id="439" r:id="rId16"/>
    <p:sldId id="440" r:id="rId17"/>
    <p:sldId id="441" r:id="rId18"/>
    <p:sldId id="442" r:id="rId19"/>
    <p:sldId id="443" r:id="rId20"/>
    <p:sldId id="444" r:id="rId21"/>
    <p:sldId id="445" r:id="rId22"/>
    <p:sldId id="446" r:id="rId23"/>
    <p:sldId id="447" r:id="rId24"/>
    <p:sldId id="448" r:id="rId25"/>
    <p:sldId id="449" r:id="rId26"/>
    <p:sldId id="450" r:id="rId27"/>
    <p:sldId id="451" r:id="rId28"/>
    <p:sldId id="452" r:id="rId29"/>
    <p:sldId id="478" r:id="rId30"/>
    <p:sldId id="479" r:id="rId31"/>
    <p:sldId id="480" r:id="rId32"/>
    <p:sldId id="481" r:id="rId33"/>
    <p:sldId id="482" r:id="rId34"/>
    <p:sldId id="483" r:id="rId35"/>
    <p:sldId id="484" r:id="rId36"/>
    <p:sldId id="485" r:id="rId37"/>
    <p:sldId id="486" r:id="rId38"/>
    <p:sldId id="487" r:id="rId39"/>
    <p:sldId id="488" r:id="rId40"/>
  </p:sldIdLst>
  <p:sldSz cx="12192000" cy="6858000"/>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0A40"/>
    <a:srgbClr val="A91F24"/>
    <a:srgbClr val="1F4E79"/>
    <a:srgbClr val="A73461"/>
    <a:srgbClr val="AD7CD6"/>
    <a:srgbClr val="5B9BD5"/>
    <a:srgbClr val="00B050"/>
    <a:srgbClr val="002060"/>
    <a:srgbClr val="DC1111"/>
    <a:srgbClr val="01A8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41" autoAdjust="0"/>
    <p:restoredTop sz="77984" autoAdjust="0"/>
  </p:normalViewPr>
  <p:slideViewPr>
    <p:cSldViewPr snapToGrid="0">
      <p:cViewPr varScale="1">
        <p:scale>
          <a:sx n="89" d="100"/>
          <a:sy n="89" d="100"/>
        </p:scale>
        <p:origin x="171" y="33"/>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njun Lee" userId="ba2d9a24ccc042b8" providerId="LiveId" clId="{50AFB864-FA1B-439D-978A-B5FFC811CCD6}"/>
    <pc:docChg chg="undo custSel modSld">
      <pc:chgData name="Wenjun Lee" userId="ba2d9a24ccc042b8" providerId="LiveId" clId="{50AFB864-FA1B-439D-978A-B5FFC811CCD6}" dt="2025-06-19T07:38:14.771" v="432" actId="20577"/>
      <pc:docMkLst>
        <pc:docMk/>
      </pc:docMkLst>
      <pc:sldChg chg="modSp mod modNotesTx">
        <pc:chgData name="Wenjun Lee" userId="ba2d9a24ccc042b8" providerId="LiveId" clId="{50AFB864-FA1B-439D-978A-B5FFC811CCD6}" dt="2025-06-19T07:32:06.249" v="396" actId="20577"/>
        <pc:sldMkLst>
          <pc:docMk/>
          <pc:sldMk cId="3691494124" sldId="429"/>
        </pc:sldMkLst>
        <pc:spChg chg="mod">
          <ac:chgData name="Wenjun Lee" userId="ba2d9a24ccc042b8" providerId="LiveId" clId="{50AFB864-FA1B-439D-978A-B5FFC811CCD6}" dt="2025-06-19T07:20:11.185" v="84" actId="790"/>
          <ac:spMkLst>
            <pc:docMk/>
            <pc:sldMk cId="3691494124" sldId="429"/>
            <ac:spMk id="2" creationId="{00000000-0000-0000-0000-000000000000}"/>
          </ac:spMkLst>
        </pc:spChg>
        <pc:spChg chg="mod">
          <ac:chgData name="Wenjun Lee" userId="ba2d9a24ccc042b8" providerId="LiveId" clId="{50AFB864-FA1B-439D-978A-B5FFC811CCD6}" dt="2025-06-19T07:20:11.185" v="84" actId="790"/>
          <ac:spMkLst>
            <pc:docMk/>
            <pc:sldMk cId="3691494124" sldId="429"/>
            <ac:spMk id="17" creationId="{E6ACBF20-C64D-4CFD-A8F6-AEFD7D5E7064}"/>
          </ac:spMkLst>
        </pc:spChg>
        <pc:spChg chg="mod">
          <ac:chgData name="Wenjun Lee" userId="ba2d9a24ccc042b8" providerId="LiveId" clId="{50AFB864-FA1B-439D-978A-B5FFC811CCD6}" dt="2025-06-19T07:20:11.185" v="84" actId="790"/>
          <ac:spMkLst>
            <pc:docMk/>
            <pc:sldMk cId="3691494124" sldId="429"/>
            <ac:spMk id="18" creationId="{96BCC9A3-A784-4AA8-A79F-A588A6415E2A}"/>
          </ac:spMkLst>
        </pc:spChg>
        <pc:spChg chg="mod">
          <ac:chgData name="Wenjun Lee" userId="ba2d9a24ccc042b8" providerId="LiveId" clId="{50AFB864-FA1B-439D-978A-B5FFC811CCD6}" dt="2025-06-19T07:20:11.185" v="84" actId="790"/>
          <ac:spMkLst>
            <pc:docMk/>
            <pc:sldMk cId="3691494124" sldId="429"/>
            <ac:spMk id="19" creationId="{C71A0FAB-83FA-4FF5-B529-67191218B638}"/>
          </ac:spMkLst>
        </pc:spChg>
        <pc:spChg chg="mod">
          <ac:chgData name="Wenjun Lee" userId="ba2d9a24ccc042b8" providerId="LiveId" clId="{50AFB864-FA1B-439D-978A-B5FFC811CCD6}" dt="2025-06-19T07:20:11.185" v="84" actId="790"/>
          <ac:spMkLst>
            <pc:docMk/>
            <pc:sldMk cId="3691494124" sldId="429"/>
            <ac:spMk id="20" creationId="{1F642682-F05B-4C34-8A6C-7EC2ADD00F64}"/>
          </ac:spMkLst>
        </pc:spChg>
        <pc:spChg chg="mod">
          <ac:chgData name="Wenjun Lee" userId="ba2d9a24ccc042b8" providerId="LiveId" clId="{50AFB864-FA1B-439D-978A-B5FFC811CCD6}" dt="2025-06-19T07:20:11.185" v="84" actId="790"/>
          <ac:spMkLst>
            <pc:docMk/>
            <pc:sldMk cId="3691494124" sldId="429"/>
            <ac:spMk id="25" creationId="{00000000-0000-0000-0000-000000000000}"/>
          </ac:spMkLst>
        </pc:spChg>
        <pc:spChg chg="mod">
          <ac:chgData name="Wenjun Lee" userId="ba2d9a24ccc042b8" providerId="LiveId" clId="{50AFB864-FA1B-439D-978A-B5FFC811CCD6}" dt="2025-06-19T07:20:11.185" v="84" actId="790"/>
          <ac:spMkLst>
            <pc:docMk/>
            <pc:sldMk cId="3691494124" sldId="429"/>
            <ac:spMk id="26" creationId="{00000000-0000-0000-0000-000000000000}"/>
          </ac:spMkLst>
        </pc:spChg>
        <pc:spChg chg="mod">
          <ac:chgData name="Wenjun Lee" userId="ba2d9a24ccc042b8" providerId="LiveId" clId="{50AFB864-FA1B-439D-978A-B5FFC811CCD6}" dt="2025-06-19T07:20:11.185" v="84" actId="790"/>
          <ac:spMkLst>
            <pc:docMk/>
            <pc:sldMk cId="3691494124" sldId="429"/>
            <ac:spMk id="29" creationId="{00000000-0000-0000-0000-000000000000}"/>
          </ac:spMkLst>
        </pc:spChg>
        <pc:spChg chg="mod">
          <ac:chgData name="Wenjun Lee" userId="ba2d9a24ccc042b8" providerId="LiveId" clId="{50AFB864-FA1B-439D-978A-B5FFC811CCD6}" dt="2025-06-19T07:20:11.185" v="84" actId="790"/>
          <ac:spMkLst>
            <pc:docMk/>
            <pc:sldMk cId="3691494124" sldId="429"/>
            <ac:spMk id="13316" creationId="{00000000-0000-0000-0000-000000000000}"/>
          </ac:spMkLst>
        </pc:spChg>
      </pc:sldChg>
      <pc:sldChg chg="modSp modNotesTx">
        <pc:chgData name="Wenjun Lee" userId="ba2d9a24ccc042b8" providerId="LiveId" clId="{50AFB864-FA1B-439D-978A-B5FFC811CCD6}" dt="2025-06-19T07:38:14.771" v="432" actId="20577"/>
        <pc:sldMkLst>
          <pc:docMk/>
          <pc:sldMk cId="130331200" sldId="431"/>
        </pc:sldMkLst>
        <pc:picChg chg="mod">
          <ac:chgData name="Wenjun Lee" userId="ba2d9a24ccc042b8" providerId="LiveId" clId="{50AFB864-FA1B-439D-978A-B5FFC811CCD6}" dt="2025-06-19T07:33:40.680" v="397" actId="1076"/>
          <ac:picMkLst>
            <pc:docMk/>
            <pc:sldMk cId="130331200" sldId="431"/>
            <ac:picMk id="28" creationId="{24DB71F8-2D85-4C04-AD9F-35EE688C4066}"/>
          </ac:picMkLst>
        </pc:picChg>
      </pc:sldChg>
    </pc:docChg>
  </pc:docChgLst>
</pc:chgInfo>
</file>

<file path=ppt/media/image1.png>
</file>

<file path=ppt/media/image12.png>
</file>

<file path=ppt/media/image13.png>
</file>

<file path=ppt/media/image18.jpeg>
</file>

<file path=ppt/media/image19.jpeg>
</file>

<file path=ppt/media/image2.png>
</file>

<file path=ppt/media/image20.jpe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CAECE4-D632-437F-9C42-22F9B76FE28B}" type="datetimeFigureOut">
              <a:rPr lang="zh-CN" altLang="en-US" smtClean="0"/>
              <a:t>2025/6/27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4ECA83-BC4F-44D2-9786-4893DCA926D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F4ECA83-BC4F-44D2-9786-4893DCA926DE}"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17</a:t>
            </a:fld>
            <a:endParaRPr lang="zh-CN" altLang="en-US"/>
          </a:p>
        </p:txBody>
      </p:sp>
    </p:spTree>
    <p:extLst>
      <p:ext uri="{BB962C8B-B14F-4D97-AF65-F5344CB8AC3E}">
        <p14:creationId xmlns:p14="http://schemas.microsoft.com/office/powerpoint/2010/main" val="2549894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听：载波侦听，有没有高低变化的电平，如果有，代表信道在忙</a:t>
            </a:r>
            <a:endParaRPr lang="en-US" altLang="zh-CN" dirty="0"/>
          </a:p>
          <a:p>
            <a:r>
              <a:rPr lang="zh-CN" altLang="en-US" b="1" dirty="0"/>
              <a:t>先听后发</a:t>
            </a:r>
            <a:r>
              <a:rPr lang="zh-CN" altLang="en-US" dirty="0"/>
              <a:t>：看有没有主机发数据，有的话就先等待</a:t>
            </a:r>
            <a:endParaRPr lang="en-US" altLang="zh-CN" dirty="0"/>
          </a:p>
          <a:p>
            <a:r>
              <a:rPr lang="zh-CN" altLang="en-US" b="1" dirty="0"/>
              <a:t>边听边发</a:t>
            </a:r>
            <a:r>
              <a:rPr lang="zh-CN" altLang="en-US" dirty="0"/>
              <a:t>：发的同时保持信道侦听，数据传输需要时间，信号没有传递到对应频段时，另一个主机会认为信道空闲，就会产生冲突</a:t>
            </a:r>
            <a:endParaRPr lang="en-US" altLang="zh-CN" dirty="0"/>
          </a:p>
          <a:p>
            <a:r>
              <a:rPr lang="zh-CN" altLang="en-US" b="1" dirty="0"/>
              <a:t>冲突停止</a:t>
            </a:r>
            <a:r>
              <a:rPr lang="zh-CN" altLang="en-US" dirty="0"/>
              <a:t>：发生冲突就立即停止发送</a:t>
            </a:r>
            <a:endParaRPr lang="en-US" altLang="zh-CN" b="1" dirty="0"/>
          </a:p>
          <a:p>
            <a:r>
              <a:rPr lang="zh-CN" altLang="en-US" b="1" dirty="0"/>
              <a:t>延迟重发</a:t>
            </a:r>
            <a:r>
              <a:rPr lang="zh-CN" altLang="en-US" dirty="0"/>
              <a:t>：冲突后等待一段时间再重发</a:t>
            </a:r>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21</a:t>
            </a:fld>
            <a:endParaRPr lang="zh-CN" altLang="en-US"/>
          </a:p>
        </p:txBody>
      </p:sp>
    </p:spTree>
    <p:extLst>
      <p:ext uri="{BB962C8B-B14F-4D97-AF65-F5344CB8AC3E}">
        <p14:creationId xmlns:p14="http://schemas.microsoft.com/office/powerpoint/2010/main" val="28874800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r>
              <a:rPr lang="zh-CN" altLang="en-US" dirty="0"/>
              <a:t>先听后发： 总线是否忙？</a:t>
            </a:r>
            <a:endParaRPr lang="en-US" altLang="zh-CN" dirty="0"/>
          </a:p>
          <a:p>
            <a:r>
              <a:rPr lang="en-US" altLang="zh-CN" dirty="0"/>
              <a:t>2. </a:t>
            </a:r>
            <a:r>
              <a:rPr lang="zh-CN" altLang="en-US" dirty="0"/>
              <a:t>边听边发：发送后监听</a:t>
            </a:r>
            <a:r>
              <a:rPr lang="en-US" altLang="zh-CN" dirty="0"/>
              <a:t>——</a:t>
            </a:r>
            <a:r>
              <a:rPr lang="zh-CN" altLang="en-US" dirty="0"/>
              <a:t>冲突吗？</a:t>
            </a:r>
            <a:endParaRPr lang="en-US" altLang="zh-CN" dirty="0"/>
          </a:p>
          <a:p>
            <a:r>
              <a:rPr lang="en-US" altLang="zh-CN" dirty="0"/>
              <a:t>3. </a:t>
            </a:r>
            <a:r>
              <a:rPr lang="zh-CN" altLang="en-US" dirty="0"/>
              <a:t>冲突停止： 超过</a:t>
            </a:r>
            <a:r>
              <a:rPr lang="en-US" altLang="zh-CN" dirty="0"/>
              <a:t>16</a:t>
            </a:r>
            <a:r>
              <a:rPr lang="zh-CN" altLang="en-US" dirty="0"/>
              <a:t>次冲突，帧会无条件丢掉</a:t>
            </a:r>
            <a:endParaRPr lang="en-US" altLang="zh-CN" dirty="0"/>
          </a:p>
          <a:p>
            <a:r>
              <a:rPr lang="en-US" altLang="zh-CN" dirty="0"/>
              <a:t>4. </a:t>
            </a:r>
            <a:r>
              <a:rPr lang="zh-CN" altLang="en-US" dirty="0"/>
              <a:t>延迟重发：没有超过冲突次数限制，计算延迟重发时间并等待</a:t>
            </a:r>
            <a:endParaRPr lang="en-US" altLang="zh-CN" dirty="0"/>
          </a:p>
          <a:p>
            <a:endParaRPr lang="en-US" altLang="zh-CN" dirty="0"/>
          </a:p>
          <a:p>
            <a:r>
              <a:rPr lang="zh-CN" altLang="en-US" dirty="0"/>
              <a:t>计算延迟时间原理： 见课本</a:t>
            </a:r>
            <a:endParaRPr lang="en-US" altLang="zh-CN" dirty="0"/>
          </a:p>
          <a:p>
            <a:endParaRPr lang="en-US" altLang="zh-CN" dirty="0"/>
          </a:p>
          <a:p>
            <a:r>
              <a:rPr lang="en-US" altLang="zh-CN" dirty="0"/>
              <a:t>t= 2τ *{0,2c}  </a:t>
            </a:r>
          </a:p>
          <a:p>
            <a:r>
              <a:rPr lang="en-US" altLang="zh-CN" dirty="0"/>
              <a:t>K</a:t>
            </a:r>
            <a:r>
              <a:rPr lang="zh-CN" altLang="en-US" dirty="0"/>
              <a:t>表示冲突次数 ， </a:t>
            </a:r>
            <a:r>
              <a:rPr lang="en-US" altLang="zh-CN" dirty="0"/>
              <a:t>c = min (k,10)</a:t>
            </a:r>
          </a:p>
          <a:p>
            <a:endParaRPr lang="en-US" altLang="zh-CN" dirty="0"/>
          </a:p>
          <a:p>
            <a:r>
              <a:rPr lang="en-US" altLang="zh-CN" dirty="0"/>
              <a:t>e.g.  K=3 </a:t>
            </a:r>
            <a:r>
              <a:rPr lang="zh-CN" altLang="en-US" dirty="0"/>
              <a:t>， </a:t>
            </a:r>
            <a:r>
              <a:rPr lang="en-US" altLang="zh-CN" dirty="0"/>
              <a:t>t = 2τ {1,2,…,2^3} </a:t>
            </a:r>
            <a:r>
              <a:rPr lang="zh-CN" altLang="en-US" dirty="0"/>
              <a:t>，后面</a:t>
            </a:r>
            <a:r>
              <a:rPr lang="en-US" altLang="zh-CN" dirty="0"/>
              <a:t>{}</a:t>
            </a:r>
            <a:r>
              <a:rPr lang="zh-CN" altLang="en-US" dirty="0"/>
              <a:t>表示随机选一个值</a:t>
            </a:r>
            <a:endParaRPr lang="en-US" altLang="zh-CN"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22</a:t>
            </a:fld>
            <a:endParaRPr lang="zh-CN" altLang="en-US"/>
          </a:p>
        </p:txBody>
      </p:sp>
    </p:spTree>
    <p:extLst>
      <p:ext uri="{BB962C8B-B14F-4D97-AF65-F5344CB8AC3E}">
        <p14:creationId xmlns:p14="http://schemas.microsoft.com/office/powerpoint/2010/main" val="10745465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冲突窗口 </a:t>
            </a:r>
          </a:p>
        </p:txBody>
      </p:sp>
      <p:sp>
        <p:nvSpPr>
          <p:cNvPr id="4" name="灯片编号占位符 3"/>
          <p:cNvSpPr>
            <a:spLocks noGrp="1"/>
          </p:cNvSpPr>
          <p:nvPr>
            <p:ph type="sldNum" sz="quarter" idx="5"/>
          </p:nvPr>
        </p:nvSpPr>
        <p:spPr/>
        <p:txBody>
          <a:bodyPr/>
          <a:lstStyle/>
          <a:p>
            <a:fld id="{0F4ECA83-BC4F-44D2-9786-4893DCA926DE}" type="slidenum">
              <a:rPr lang="zh-CN" altLang="en-US" smtClean="0"/>
              <a:t>23</a:t>
            </a:fld>
            <a:endParaRPr lang="zh-CN" altLang="en-US"/>
          </a:p>
        </p:txBody>
      </p:sp>
    </p:spTree>
    <p:extLst>
      <p:ext uri="{BB962C8B-B14F-4D97-AF65-F5344CB8AC3E}">
        <p14:creationId xmlns:p14="http://schemas.microsoft.com/office/powerpoint/2010/main" val="3780847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a:t>不要求掌握</a:t>
            </a:r>
          </a:p>
        </p:txBody>
      </p:sp>
      <p:sp>
        <p:nvSpPr>
          <p:cNvPr id="4" name="灯片编号占位符 3"/>
          <p:cNvSpPr>
            <a:spLocks noGrp="1"/>
          </p:cNvSpPr>
          <p:nvPr>
            <p:ph type="sldNum" sz="quarter" idx="5"/>
          </p:nvPr>
        </p:nvSpPr>
        <p:spPr/>
        <p:txBody>
          <a:bodyPr/>
          <a:lstStyle/>
          <a:p>
            <a:fld id="{0F4ECA83-BC4F-44D2-9786-4893DCA926DE}" type="slidenum">
              <a:rPr lang="zh-CN" altLang="en-US" smtClean="0"/>
              <a:t>24</a:t>
            </a:fld>
            <a:endParaRPr lang="zh-CN" altLang="en-US"/>
          </a:p>
        </p:txBody>
      </p:sp>
    </p:spTree>
    <p:extLst>
      <p:ext uri="{BB962C8B-B14F-4D97-AF65-F5344CB8AC3E}">
        <p14:creationId xmlns:p14="http://schemas.microsoft.com/office/powerpoint/2010/main" val="3624408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28</a:t>
            </a:fld>
            <a:endParaRPr lang="zh-CN" altLang="en-US"/>
          </a:p>
        </p:txBody>
      </p:sp>
    </p:spTree>
    <p:extLst>
      <p:ext uri="{BB962C8B-B14F-4D97-AF65-F5344CB8AC3E}">
        <p14:creationId xmlns:p14="http://schemas.microsoft.com/office/powerpoint/2010/main" val="4206042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sz="1200" dirty="0"/>
              <a:t>校验码，流量控制</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5</a:t>
            </a:fld>
            <a:endParaRPr lang="zh-CN" altLang="en-US"/>
          </a:p>
        </p:txBody>
      </p:sp>
    </p:spTree>
    <p:extLst>
      <p:ext uri="{BB962C8B-B14F-4D97-AF65-F5344CB8AC3E}">
        <p14:creationId xmlns:p14="http://schemas.microsoft.com/office/powerpoint/2010/main" val="2141833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dirty="0" err="1"/>
              <a:t>tp</a:t>
            </a:r>
            <a:r>
              <a:rPr lang="en-US" altLang="zh-CN" b="0" dirty="0"/>
              <a:t>:</a:t>
            </a:r>
            <a:r>
              <a:rPr lang="zh-CN" altLang="en-US" b="0" dirty="0"/>
              <a:t>传播时延 </a:t>
            </a:r>
            <a:r>
              <a:rPr lang="en-US" altLang="zh-CN" b="0" dirty="0"/>
              <a:t>——</a:t>
            </a:r>
            <a:r>
              <a:rPr lang="zh-CN" altLang="en-US" b="0" dirty="0"/>
              <a:t>链路长度 </a:t>
            </a:r>
            <a:r>
              <a:rPr lang="en-US" altLang="zh-CN" b="0" dirty="0"/>
              <a:t>/ </a:t>
            </a:r>
            <a:r>
              <a:rPr lang="zh-CN" altLang="en-US" b="0" dirty="0"/>
              <a:t>传播速率 </a:t>
            </a:r>
            <a:endParaRPr lang="en-US" altLang="zh-CN" b="0" dirty="0"/>
          </a:p>
          <a:p>
            <a:r>
              <a:rPr lang="en-US" altLang="zh-CN" b="0" dirty="0" err="1"/>
              <a:t>tf</a:t>
            </a:r>
            <a:r>
              <a:rPr lang="en-US" altLang="zh-CN" b="0" dirty="0"/>
              <a:t>: </a:t>
            </a:r>
            <a:r>
              <a:rPr lang="zh-CN" altLang="en-US" b="0" dirty="0"/>
              <a:t>发送数据时延</a:t>
            </a:r>
            <a:r>
              <a:rPr lang="en-US" altLang="zh-CN" b="0" dirty="0"/>
              <a:t>—— L / M  </a:t>
            </a:r>
            <a:r>
              <a:rPr lang="zh-CN" altLang="en-US" b="0" dirty="0"/>
              <a:t>帧大小</a:t>
            </a:r>
            <a:r>
              <a:rPr lang="en-US" altLang="zh-CN" b="0" dirty="0"/>
              <a:t>/ </a:t>
            </a:r>
            <a:r>
              <a:rPr lang="zh-CN" altLang="en-US" b="0" dirty="0"/>
              <a:t>网口传输速率  </a:t>
            </a:r>
            <a:r>
              <a:rPr lang="en-US" altLang="zh-CN" b="0" dirty="0"/>
              <a:t>bit / bps </a:t>
            </a:r>
          </a:p>
          <a:p>
            <a:r>
              <a:rPr lang="en-US" altLang="zh-CN" b="0" dirty="0" err="1"/>
              <a:t>tpr</a:t>
            </a:r>
            <a:r>
              <a:rPr lang="en-US" altLang="zh-CN" b="0" dirty="0"/>
              <a:t>: </a:t>
            </a:r>
            <a:r>
              <a:rPr lang="zh-CN" altLang="en-US" b="0" dirty="0"/>
              <a:t>数据帧处理延时</a:t>
            </a:r>
            <a:r>
              <a:rPr lang="en-US" altLang="zh-CN" b="0" dirty="0"/>
              <a:t>——</a:t>
            </a:r>
            <a:r>
              <a:rPr lang="zh-CN" altLang="en-US" b="0" dirty="0"/>
              <a:t>忽略不计</a:t>
            </a:r>
            <a:endParaRPr lang="en-US" altLang="zh-CN" b="0" dirty="0"/>
          </a:p>
          <a:p>
            <a:r>
              <a:rPr lang="en-US" altLang="zh-CN" b="0" dirty="0"/>
              <a:t>ta:</a:t>
            </a:r>
            <a:r>
              <a:rPr lang="zh-CN" altLang="en-US" b="0" dirty="0"/>
              <a:t>确认帧发送延时</a:t>
            </a:r>
            <a:r>
              <a:rPr lang="en-US" altLang="zh-CN" b="0" dirty="0"/>
              <a:t>——</a:t>
            </a:r>
            <a:r>
              <a:rPr lang="zh-CN" altLang="en-US" b="0" dirty="0"/>
              <a:t>不带数据，也可以忽略不计</a:t>
            </a:r>
            <a:endParaRPr lang="en-US" altLang="zh-CN" b="0" dirty="0"/>
          </a:p>
          <a:p>
            <a:endParaRPr lang="en-US" altLang="zh-CN" b="0" dirty="0"/>
          </a:p>
          <a:p>
            <a:r>
              <a:rPr lang="zh-CN" altLang="en-US" b="0" dirty="0"/>
              <a:t>流程： 发送方发送数据帧（发送</a:t>
            </a:r>
            <a:r>
              <a:rPr lang="en-US" altLang="zh-CN" b="0" dirty="0"/>
              <a:t>+</a:t>
            </a:r>
            <a:r>
              <a:rPr lang="zh-CN" altLang="en-US" b="0" dirty="0"/>
              <a:t>传播时延） </a:t>
            </a:r>
            <a:r>
              <a:rPr lang="en-US" altLang="zh-CN" b="0" dirty="0"/>
              <a:t>+ </a:t>
            </a:r>
            <a:r>
              <a:rPr lang="zh-CN" altLang="en-US" b="0" dirty="0"/>
              <a:t>接收方处理（处理时延） </a:t>
            </a:r>
            <a:r>
              <a:rPr lang="en-US" altLang="zh-CN" b="0" dirty="0"/>
              <a:t>+</a:t>
            </a:r>
            <a:r>
              <a:rPr lang="zh-CN" altLang="en-US" b="0" dirty="0"/>
              <a:t>接收方发送确认帧（发送</a:t>
            </a:r>
            <a:r>
              <a:rPr lang="en-US" altLang="zh-CN" b="0" dirty="0"/>
              <a:t>+</a:t>
            </a:r>
            <a:r>
              <a:rPr lang="zh-CN" altLang="en-US" b="0" dirty="0"/>
              <a:t>传播时延） </a:t>
            </a:r>
            <a:r>
              <a:rPr lang="en-US" altLang="zh-CN" b="0" dirty="0"/>
              <a:t>+</a:t>
            </a:r>
            <a:r>
              <a:rPr lang="zh-CN" altLang="en-US" b="0" dirty="0"/>
              <a:t>发送方处理（处理时延）</a:t>
            </a:r>
            <a:endParaRPr lang="en-US" altLang="zh-CN" b="0" dirty="0"/>
          </a:p>
          <a:p>
            <a:r>
              <a:rPr lang="en-US" altLang="zh-CN" b="1" dirty="0"/>
              <a:t>T=P+F1+PR+P+F2+PR=F1+F2+2P+2PR</a:t>
            </a:r>
            <a:r>
              <a:rPr lang="zh-CN" altLang="zh-CN" sz="1200" b="1" noProof="1">
                <a:solidFill>
                  <a:srgbClr val="000000"/>
                </a:solidFill>
                <a:latin typeface="Times New Roman" panose="02020603050405020304" pitchFamily="18" charset="0"/>
                <a:cs typeface="Times New Roman" panose="02020603050405020304" pitchFamily="18" charset="0"/>
              </a:rPr>
              <a:t>≈</a:t>
            </a:r>
            <a:r>
              <a:rPr lang="en-US" altLang="zh-CN" sz="1200" b="1" noProof="1">
                <a:solidFill>
                  <a:srgbClr val="000000"/>
                </a:solidFill>
                <a:latin typeface="Times New Roman" panose="02020603050405020304" pitchFamily="18" charset="0"/>
                <a:cs typeface="Times New Roman" panose="02020603050405020304" pitchFamily="18" charset="0"/>
              </a:rPr>
              <a:t> F1+2P= F1+RTT</a:t>
            </a:r>
            <a:endParaRPr lang="en-US" altLang="zh-CN" b="1" dirty="0"/>
          </a:p>
          <a:p>
            <a:r>
              <a:rPr lang="zh-CN" altLang="en-US" b="0" dirty="0"/>
              <a:t>信道利用率</a:t>
            </a:r>
            <a:r>
              <a:rPr lang="en-US" altLang="zh-CN" b="0" dirty="0"/>
              <a:t>=</a:t>
            </a:r>
            <a:r>
              <a:rPr lang="zh-CN" altLang="en-US" b="0" dirty="0"/>
              <a:t>真正用来传输数据帧所占的比重 </a:t>
            </a:r>
            <a:r>
              <a:rPr lang="en-US" altLang="zh-CN" b="0" dirty="0"/>
              <a:t>U = F1 /</a:t>
            </a:r>
            <a:r>
              <a:rPr lang="zh-CN" altLang="en-US" b="0" dirty="0"/>
              <a:t> </a:t>
            </a:r>
            <a:r>
              <a:rPr lang="en-US" altLang="zh-CN" b="0" dirty="0"/>
              <a:t>T </a:t>
            </a:r>
            <a:r>
              <a:rPr lang="en-US" altLang="zh-CN" b="1" dirty="0"/>
              <a:t>—— F1</a:t>
            </a:r>
            <a:r>
              <a:rPr lang="zh-CN" altLang="en-US" b="1" dirty="0"/>
              <a:t>越大，帧越大，</a:t>
            </a:r>
            <a:r>
              <a:rPr lang="en-US" altLang="zh-CN" b="1" dirty="0"/>
              <a:t>U</a:t>
            </a:r>
            <a:r>
              <a:rPr lang="zh-CN" altLang="en-US" b="1" dirty="0"/>
              <a:t>越大，</a:t>
            </a:r>
            <a:r>
              <a:rPr lang="en-US" altLang="zh-CN" b="1" dirty="0"/>
              <a:t>MTU</a:t>
            </a:r>
            <a:r>
              <a:rPr lang="zh-CN" altLang="en-US" b="1" dirty="0"/>
              <a:t>限制帧大小</a:t>
            </a:r>
            <a:endParaRPr lang="en-US" altLang="zh-CN" b="1" dirty="0"/>
          </a:p>
          <a:p>
            <a:r>
              <a:rPr lang="zh-CN" altLang="en-US" b="1" dirty="0"/>
              <a:t>每一个时延都必须要理解！！！</a:t>
            </a:r>
            <a:endParaRPr lang="en-US" altLang="zh-CN" b="1" dirty="0"/>
          </a:p>
          <a:p>
            <a:endParaRPr lang="en-US" altLang="zh-CN" b="1" dirty="0"/>
          </a:p>
          <a:p>
            <a:r>
              <a:rPr lang="zh-CN" altLang="en-US" b="1" dirty="0"/>
              <a:t>坑：两倍时延就是</a:t>
            </a:r>
            <a:r>
              <a:rPr lang="en-US" altLang="zh-CN" b="1" dirty="0"/>
              <a:t>RTT</a:t>
            </a:r>
            <a:r>
              <a:rPr lang="zh-CN" altLang="en-US" b="1" dirty="0"/>
              <a:t>！！！</a:t>
            </a:r>
            <a:endParaRPr lang="en-US" altLang="zh-CN" b="1"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6</a:t>
            </a:fld>
            <a:endParaRPr lang="zh-CN" altLang="en-US"/>
          </a:p>
        </p:txBody>
      </p:sp>
    </p:spTree>
    <p:extLst>
      <p:ext uri="{BB962C8B-B14F-4D97-AF65-F5344CB8AC3E}">
        <p14:creationId xmlns:p14="http://schemas.microsoft.com/office/powerpoint/2010/main" val="784154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连续发也不是无限的连续，滑动窗口的大小有限，发送超过窗口大小的帧没有意义</a:t>
            </a:r>
          </a:p>
        </p:txBody>
      </p:sp>
      <p:sp>
        <p:nvSpPr>
          <p:cNvPr id="4" name="灯片编号占位符 3"/>
          <p:cNvSpPr>
            <a:spLocks noGrp="1"/>
          </p:cNvSpPr>
          <p:nvPr>
            <p:ph type="sldNum" sz="quarter" idx="5"/>
          </p:nvPr>
        </p:nvSpPr>
        <p:spPr/>
        <p:txBody>
          <a:bodyPr/>
          <a:lstStyle/>
          <a:p>
            <a:fld id="{0F4ECA83-BC4F-44D2-9786-4893DCA926DE}" type="slidenum">
              <a:rPr lang="zh-CN" altLang="en-US" smtClean="0"/>
              <a:t>7</a:t>
            </a:fld>
            <a:endParaRPr lang="zh-CN" altLang="en-US"/>
          </a:p>
        </p:txBody>
      </p:sp>
    </p:spTree>
    <p:extLst>
      <p:ext uri="{BB962C8B-B14F-4D97-AF65-F5344CB8AC3E}">
        <p14:creationId xmlns:p14="http://schemas.microsoft.com/office/powerpoint/2010/main" val="3524037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8</a:t>
            </a:fld>
            <a:endParaRPr lang="zh-CN" altLang="en-US"/>
          </a:p>
        </p:txBody>
      </p:sp>
    </p:spTree>
    <p:extLst>
      <p:ext uri="{BB962C8B-B14F-4D97-AF65-F5344CB8AC3E}">
        <p14:creationId xmlns:p14="http://schemas.microsoft.com/office/powerpoint/2010/main" val="1718339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Ws</a:t>
            </a:r>
            <a:r>
              <a:rPr lang="zh-CN" altLang="en-US" dirty="0"/>
              <a:t>不做要求</a:t>
            </a:r>
          </a:p>
        </p:txBody>
      </p:sp>
      <p:sp>
        <p:nvSpPr>
          <p:cNvPr id="4" name="灯片编号占位符 3"/>
          <p:cNvSpPr>
            <a:spLocks noGrp="1"/>
          </p:cNvSpPr>
          <p:nvPr>
            <p:ph type="sldNum" sz="quarter" idx="5"/>
          </p:nvPr>
        </p:nvSpPr>
        <p:spPr/>
        <p:txBody>
          <a:bodyPr/>
          <a:lstStyle/>
          <a:p>
            <a:fld id="{0F4ECA83-BC4F-44D2-9786-4893DCA926DE}" type="slidenum">
              <a:rPr lang="zh-CN" altLang="en-US" smtClean="0"/>
              <a:t>10</a:t>
            </a:fld>
            <a:endParaRPr lang="zh-CN" altLang="en-US"/>
          </a:p>
        </p:txBody>
      </p:sp>
    </p:spTree>
    <p:extLst>
      <p:ext uri="{BB962C8B-B14F-4D97-AF65-F5344CB8AC3E}">
        <p14:creationId xmlns:p14="http://schemas.microsoft.com/office/powerpoint/2010/main" val="4053568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11</a:t>
            </a:fld>
            <a:endParaRPr lang="zh-CN" altLang="en-US"/>
          </a:p>
        </p:txBody>
      </p:sp>
    </p:spTree>
    <p:extLst>
      <p:ext uri="{BB962C8B-B14F-4D97-AF65-F5344CB8AC3E}">
        <p14:creationId xmlns:p14="http://schemas.microsoft.com/office/powerpoint/2010/main" val="1639616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轮询： 相当于点名，拿到令牌的人才发送</a:t>
            </a:r>
            <a:endParaRPr lang="en-US" altLang="zh-CN" dirty="0"/>
          </a:p>
          <a:p>
            <a:r>
              <a:rPr lang="en-US" altLang="zh-CN" dirty="0"/>
              <a:t>ALOHA</a:t>
            </a:r>
            <a:r>
              <a:rPr lang="zh-CN" altLang="en-US" dirty="0"/>
              <a:t>：不做任何控制，两个人冲突就都别搞了</a:t>
            </a:r>
            <a:endParaRPr lang="en-US" altLang="zh-CN" dirty="0"/>
          </a:p>
          <a:p>
            <a:r>
              <a:rPr lang="en-US" altLang="zh-CN" b="1" dirty="0"/>
              <a:t>CSMA/CD</a:t>
            </a:r>
            <a:r>
              <a:rPr lang="zh-CN" altLang="en-US" b="1" dirty="0"/>
              <a:t>：以太网使用的媒体访问控制协议</a:t>
            </a:r>
            <a:endParaRPr lang="en-US" altLang="zh-CN" b="1" dirty="0"/>
          </a:p>
          <a:p>
            <a:endParaRPr lang="zh-CN" altLang="en-US" b="1" dirty="0"/>
          </a:p>
        </p:txBody>
      </p:sp>
      <p:sp>
        <p:nvSpPr>
          <p:cNvPr id="4" name="灯片编号占位符 3"/>
          <p:cNvSpPr>
            <a:spLocks noGrp="1"/>
          </p:cNvSpPr>
          <p:nvPr>
            <p:ph type="sldNum" sz="quarter" idx="5"/>
          </p:nvPr>
        </p:nvSpPr>
        <p:spPr/>
        <p:txBody>
          <a:bodyPr/>
          <a:lstStyle/>
          <a:p>
            <a:fld id="{0F4ECA83-BC4F-44D2-9786-4893DCA926DE}" type="slidenum">
              <a:rPr lang="zh-CN" altLang="en-US" smtClean="0"/>
              <a:t>16</a:t>
            </a:fld>
            <a:endParaRPr lang="zh-CN" altLang="en-US"/>
          </a:p>
        </p:txBody>
      </p:sp>
    </p:spTree>
    <p:extLst>
      <p:ext uri="{BB962C8B-B14F-4D97-AF65-F5344CB8AC3E}">
        <p14:creationId xmlns:p14="http://schemas.microsoft.com/office/powerpoint/2010/main" val="3754963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11" name="Rectangle 11"/>
          <p:cNvSpPr>
            <a:spLocks noChangeArrowheads="1"/>
          </p:cNvSpPr>
          <p:nvPr userDrawn="1"/>
        </p:nvSpPr>
        <p:spPr bwMode="auto">
          <a:xfrm>
            <a:off x="0" y="6708236"/>
            <a:ext cx="12192000" cy="149763"/>
          </a:xfrm>
          <a:prstGeom prst="roundRect">
            <a:avLst>
              <a:gd name="adj" fmla="val 0"/>
            </a:avLst>
          </a:prstGeom>
          <a:solidFill>
            <a:srgbClr val="940A40"/>
          </a:solidFill>
          <a:ln>
            <a:noFill/>
          </a:ln>
          <a:effectLst>
            <a:outerShdw blurRad="254000" dist="101600" dir="5400000" algn="ctr" rotWithShape="0">
              <a:srgbClr val="C30F0F">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72000" rtlCol="0" anchor="ctr"/>
          <a:lstStyle/>
          <a:p>
            <a:endParaRPr lang="zh-CN" altLang="en-US" sz="2800" dirty="0">
              <a:ln w="19050">
                <a:noFill/>
              </a:ln>
              <a:gradFill>
                <a:gsLst>
                  <a:gs pos="100000">
                    <a:srgbClr val="E9BE61"/>
                  </a:gs>
                  <a:gs pos="49000">
                    <a:srgbClr val="FEEFAC"/>
                  </a:gs>
                </a:gsLst>
                <a:lin ang="5400000" scaled="0"/>
              </a:gradFill>
              <a:latin typeface="思源宋体 CN Heavy" panose="02020900000000000000" pitchFamily="18" charset="-122"/>
              <a:ea typeface="思源宋体 CN Heavy" panose="02020900000000000000" pitchFamily="18" charset="-122"/>
              <a:sym typeface="+mn-lt"/>
            </a:endParaRPr>
          </a:p>
        </p:txBody>
      </p:sp>
      <p:grpSp>
        <p:nvGrpSpPr>
          <p:cNvPr id="4" name="组合 3"/>
          <p:cNvGrpSpPr/>
          <p:nvPr userDrawn="1"/>
        </p:nvGrpSpPr>
        <p:grpSpPr>
          <a:xfrm>
            <a:off x="3708400" y="796925"/>
            <a:ext cx="7898130" cy="5631180"/>
            <a:chOff x="5980" y="1215"/>
            <a:chExt cx="12438" cy="8868"/>
          </a:xfrm>
        </p:grpSpPr>
        <p:pic>
          <p:nvPicPr>
            <p:cNvPr id="2" name="图片 1" descr="深圳大学标志-03"/>
            <p:cNvPicPr>
              <a:picLocks noChangeAspect="1"/>
            </p:cNvPicPr>
            <p:nvPr userDrawn="1"/>
          </p:nvPicPr>
          <p:blipFill>
            <a:blip r:embed="rId2"/>
            <a:stretch>
              <a:fillRect/>
            </a:stretch>
          </p:blipFill>
          <p:spPr>
            <a:xfrm>
              <a:off x="5980" y="1215"/>
              <a:ext cx="12439" cy="8868"/>
            </a:xfrm>
            <a:prstGeom prst="rect">
              <a:avLst/>
            </a:prstGeom>
            <a:noFill/>
          </p:spPr>
        </p:pic>
        <p:sp>
          <p:nvSpPr>
            <p:cNvPr id="3" name="矩形 2"/>
            <p:cNvSpPr/>
            <p:nvPr userDrawn="1"/>
          </p:nvSpPr>
          <p:spPr>
            <a:xfrm>
              <a:off x="7760" y="1558"/>
              <a:ext cx="9720" cy="8280"/>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 name="图片 7" descr="深圳大学标志-04"/>
          <p:cNvPicPr>
            <a:picLocks noChangeAspect="1"/>
          </p:cNvPicPr>
          <p:nvPr userDrawn="1"/>
        </p:nvPicPr>
        <p:blipFill>
          <a:blip r:embed="rId3"/>
          <a:stretch>
            <a:fillRect/>
          </a:stretch>
        </p:blipFill>
        <p:spPr>
          <a:xfrm>
            <a:off x="9657715" y="0"/>
            <a:ext cx="2369820" cy="935355"/>
          </a:xfrm>
          <a:prstGeom prst="rect">
            <a:avLst/>
          </a:prstGeom>
        </p:spPr>
      </p:pic>
      <p:cxnSp>
        <p:nvCxnSpPr>
          <p:cNvPr id="12" name="直接连接符 11"/>
          <p:cNvCxnSpPr/>
          <p:nvPr userDrawn="1"/>
        </p:nvCxnSpPr>
        <p:spPr>
          <a:xfrm>
            <a:off x="-10160" y="822325"/>
            <a:ext cx="11833860" cy="0"/>
          </a:xfrm>
          <a:prstGeom prst="line">
            <a:avLst/>
          </a:prstGeom>
          <a:ln>
            <a:solidFill>
              <a:srgbClr val="A91F24"/>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pic>
        <p:nvPicPr>
          <p:cNvPr id="2" name="图片 10">
            <a:extLst>
              <a:ext uri="{FF2B5EF4-FFF2-40B4-BE49-F238E27FC236}">
                <a16:creationId xmlns:a16="http://schemas.microsoft.com/office/drawing/2014/main" id="{46F91333-B346-473D-A0E4-2F7B9B6C8B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08100" y="3175"/>
            <a:ext cx="8045451" cy="66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10">
            <a:extLst>
              <a:ext uri="{FF2B5EF4-FFF2-40B4-BE49-F238E27FC236}">
                <a16:creationId xmlns:a16="http://schemas.microsoft.com/office/drawing/2014/main" id="{894AC687-483F-4EFD-8FD0-E4DEE610C9AE}"/>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353551" y="125413"/>
            <a:ext cx="2311400" cy="50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a:extLst>
              <a:ext uri="{FF2B5EF4-FFF2-40B4-BE49-F238E27FC236}">
                <a16:creationId xmlns:a16="http://schemas.microsoft.com/office/drawing/2014/main" id="{8078579F-65D2-452B-95FD-16F95DBBCBC0}"/>
              </a:ext>
            </a:extLst>
          </p:cNvPr>
          <p:cNvSpPr/>
          <p:nvPr userDrawn="1"/>
        </p:nvSpPr>
        <p:spPr>
          <a:xfrm>
            <a:off x="3931567" y="-98116"/>
            <a:ext cx="3005951" cy="769441"/>
          </a:xfrm>
          <a:prstGeom prst="rect">
            <a:avLst/>
          </a:prstGeom>
          <a:noFill/>
        </p:spPr>
        <p:txBody>
          <a:bodyPr wrap="none">
            <a:spAutoFit/>
          </a:bodyPr>
          <a:lstStyle/>
          <a:p>
            <a:pPr algn="ctr">
              <a:defRPr/>
            </a:pPr>
            <a:r>
              <a:rPr lang="zh-CN" altLang="en-US" sz="4400" dirty="0">
                <a:ln w="9525">
                  <a:solidFill>
                    <a:schemeClr val="bg1"/>
                  </a:solidFill>
                  <a:prstDash val="solid"/>
                </a:ln>
                <a:effectLst>
                  <a:outerShdw blurRad="12700" dist="38100" dir="2700000" algn="tl" rotWithShape="0">
                    <a:schemeClr val="bg1">
                      <a:lumMod val="50000"/>
                    </a:schemeClr>
                  </a:outerShdw>
                </a:effectLst>
                <a:latin typeface="隶书" panose="02010509060101010101" pitchFamily="49" charset="-122"/>
                <a:ea typeface="隶书" panose="02010509060101010101" pitchFamily="49" charset="-122"/>
              </a:rPr>
              <a:t>计算机网络</a:t>
            </a:r>
          </a:p>
        </p:txBody>
      </p:sp>
      <p:pic>
        <p:nvPicPr>
          <p:cNvPr id="5" name="图片 13">
            <a:extLst>
              <a:ext uri="{FF2B5EF4-FFF2-40B4-BE49-F238E27FC236}">
                <a16:creationId xmlns:a16="http://schemas.microsoft.com/office/drawing/2014/main" id="{E2747E75-E4D8-474B-A885-1E6F20F4AB29}"/>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31801" y="1"/>
            <a:ext cx="876300" cy="67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Connector 9">
            <a:extLst>
              <a:ext uri="{FF2B5EF4-FFF2-40B4-BE49-F238E27FC236}">
                <a16:creationId xmlns:a16="http://schemas.microsoft.com/office/drawing/2014/main" id="{C4F0A9A2-31D6-4CBA-A8FF-8B1D74731B4E}"/>
              </a:ext>
            </a:extLst>
          </p:cNvPr>
          <p:cNvCxnSpPr>
            <a:cxnSpLocks/>
          </p:cNvCxnSpPr>
          <p:nvPr userDrawn="1"/>
        </p:nvCxnSpPr>
        <p:spPr>
          <a:xfrm>
            <a:off x="334434" y="1268413"/>
            <a:ext cx="11330517" cy="0"/>
          </a:xfrm>
          <a:prstGeom prst="line">
            <a:avLst/>
          </a:prstGeo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142023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F406A3A-B0F9-4CA7-B9FA-E5DCD0E6FCE6}" type="datetimeFigureOut">
              <a:rPr lang="zh-CN" altLang="en-US" smtClean="0"/>
              <a:t>2025/6/27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62EB040-DE28-4918-A5AA-DE13ADD2AA52}"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406A3A-B0F9-4CA7-B9FA-E5DCD0E6FCE6}" type="datetimeFigureOut">
              <a:rPr lang="zh-CN" altLang="en-US" smtClean="0"/>
              <a:t>2025/6/27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2EB040-DE28-4918-A5AA-DE13ADD2AA5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5.bin"/><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6.bin"/><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7.bin"/><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2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23.emf"/><Relationship Id="rId5" Type="http://schemas.openxmlformats.org/officeDocument/2006/relationships/oleObject" Target="../embeddings/oleObject10.bin"/><Relationship Id="rId4" Type="http://schemas.openxmlformats.org/officeDocument/2006/relationships/image" Target="../media/image22.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hyperlink" Target="%E8%AF%BE%E4%BB%B6%E8%A7%86%E9%A2%91/%E6%80%BB%E7%BA%BF%E5%9E%8B%E5%B1%80%E5%9F%9F%E7%BD%91%E5%86%B2%E7%AA%81%E7%A4%BA%E6%84%8F%E5%9B%BE.swf" TargetMode="Externa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12.bin"/><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9.emf"/></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oleObject" Target="../embeddings/oleObject14.bin"/><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15.bin"/><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15.bin"/><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15.bin"/><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15.bin"/><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oleObject" Target="../embeddings/oleObject16.bin"/><Relationship Id="rId1" Type="http://schemas.openxmlformats.org/officeDocument/2006/relationships/slideLayout" Target="../slideLayouts/slideLayout14.xml"/><Relationship Id="rId5" Type="http://schemas.openxmlformats.org/officeDocument/2006/relationships/image" Target="../media/image33.emf"/><Relationship Id="rId4" Type="http://schemas.openxmlformats.org/officeDocument/2006/relationships/oleObject" Target="../embeddings/oleObject17.bin"/></Relationships>
</file>

<file path=ppt/slides/_rels/slide3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18.bin"/><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oleObject" Target="../embeddings/oleObject19.bin"/><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192000" cy="660400"/>
          </a:xfrm>
          <a:prstGeom prst="rect">
            <a:avLst/>
          </a:prstGeom>
          <a:gradFill>
            <a:gsLst>
              <a:gs pos="0">
                <a:schemeClr val="accent1">
                  <a:lumMod val="75000"/>
                  <a:alpha val="41000"/>
                </a:schemeClr>
              </a:gs>
              <a:gs pos="100000">
                <a:srgbClr val="AE4F74">
                  <a:alpha val="10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深圳大学标志-白色-04"/>
          <p:cNvPicPr>
            <a:picLocks noChangeAspect="1"/>
          </p:cNvPicPr>
          <p:nvPr/>
        </p:nvPicPr>
        <p:blipFill>
          <a:blip r:embed="rId3"/>
          <a:stretch>
            <a:fillRect/>
          </a:stretch>
        </p:blipFill>
        <p:spPr>
          <a:xfrm>
            <a:off x="527050" y="-115570"/>
            <a:ext cx="2261235" cy="892175"/>
          </a:xfrm>
          <a:prstGeom prst="rect">
            <a:avLst/>
          </a:prstGeom>
        </p:spPr>
      </p:pic>
      <p:grpSp>
        <p:nvGrpSpPr>
          <p:cNvPr id="10" name="组合 9"/>
          <p:cNvGrpSpPr/>
          <p:nvPr/>
        </p:nvGrpSpPr>
        <p:grpSpPr>
          <a:xfrm>
            <a:off x="0" y="1685290"/>
            <a:ext cx="12192000" cy="4641850"/>
            <a:chOff x="0" y="2654"/>
            <a:chExt cx="19200" cy="7310"/>
          </a:xfrm>
        </p:grpSpPr>
        <p:grpSp>
          <p:nvGrpSpPr>
            <p:cNvPr id="2" name="组合 1"/>
            <p:cNvGrpSpPr/>
            <p:nvPr/>
          </p:nvGrpSpPr>
          <p:grpSpPr>
            <a:xfrm>
              <a:off x="0" y="2654"/>
              <a:ext cx="19200" cy="7310"/>
              <a:chOff x="208" y="1601460"/>
              <a:chExt cx="12191793" cy="4641720"/>
            </a:xfrm>
          </p:grpSpPr>
          <p:pic>
            <p:nvPicPr>
              <p:cNvPr id="11" name="图片 10" descr="F:\小章鱼\2021年\4月\20210409 深大计算机网络微视频制作ppt\意向图\src=http___n.sinaimg.cn_sinacn_w1080h720_20180226_fd09-fyrwsqi4643197.pngsrc=http___n.sinaimg.cn_sinacn_w1080h720_20180226_fd09-fyrwsqi4643197"/>
              <p:cNvPicPr>
                <a:picLocks noChangeAspect="1"/>
              </p:cNvPicPr>
              <p:nvPr/>
            </p:nvPicPr>
            <p:blipFill>
              <a:blip r:embed="rId4"/>
              <a:srcRect/>
              <a:stretch>
                <a:fillRect/>
              </a:stretch>
            </p:blipFill>
            <p:spPr>
              <a:xfrm>
                <a:off x="208" y="1601460"/>
                <a:ext cx="6132195" cy="3628390"/>
              </a:xfrm>
              <a:custGeom>
                <a:avLst/>
                <a:gdLst>
                  <a:gd name="connsiteX0" fmla="*/ 258760 w 6132609"/>
                  <a:gd name="connsiteY0" fmla="*/ 0 h 3741440"/>
                  <a:gd name="connsiteX1" fmla="*/ 6132609 w 6132609"/>
                  <a:gd name="connsiteY1" fmla="*/ 0 h 3741440"/>
                  <a:gd name="connsiteX2" fmla="*/ 6132609 w 6132609"/>
                  <a:gd name="connsiteY2" fmla="*/ 586186 h 3741440"/>
                  <a:gd name="connsiteX3" fmla="*/ 5135581 w 6132609"/>
                  <a:gd name="connsiteY3" fmla="*/ 3741440 h 3741440"/>
                  <a:gd name="connsiteX4" fmla="*/ 0 w 6132609"/>
                  <a:gd name="connsiteY4" fmla="*/ 3741440 h 3741440"/>
                  <a:gd name="connsiteX5" fmla="*/ 0 w 6132609"/>
                  <a:gd name="connsiteY5" fmla="*/ 818887 h 3741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609" h="3741440">
                    <a:moveTo>
                      <a:pt x="258760" y="0"/>
                    </a:moveTo>
                    <a:lnTo>
                      <a:pt x="6132609" y="0"/>
                    </a:lnTo>
                    <a:lnTo>
                      <a:pt x="6132609" y="586186"/>
                    </a:lnTo>
                    <a:lnTo>
                      <a:pt x="5135581" y="3741440"/>
                    </a:lnTo>
                    <a:lnTo>
                      <a:pt x="0" y="3741440"/>
                    </a:lnTo>
                    <a:lnTo>
                      <a:pt x="0" y="818887"/>
                    </a:lnTo>
                    <a:close/>
                  </a:path>
                </a:pathLst>
              </a:custGeom>
            </p:spPr>
          </p:pic>
          <p:sp>
            <p:nvSpPr>
              <p:cNvPr id="17" name="任意多边形 16"/>
              <p:cNvSpPr/>
              <p:nvPr/>
            </p:nvSpPr>
            <p:spPr>
              <a:xfrm>
                <a:off x="5326743" y="2334339"/>
                <a:ext cx="6865257" cy="2162629"/>
              </a:xfrm>
              <a:custGeom>
                <a:avLst/>
                <a:gdLst>
                  <a:gd name="connsiteX0" fmla="*/ 690203 w 6865257"/>
                  <a:gd name="connsiteY0" fmla="*/ 0 h 2162629"/>
                  <a:gd name="connsiteX1" fmla="*/ 6865257 w 6865257"/>
                  <a:gd name="connsiteY1" fmla="*/ 0 h 2162629"/>
                  <a:gd name="connsiteX2" fmla="*/ 6865257 w 6865257"/>
                  <a:gd name="connsiteY2" fmla="*/ 2162629 h 2162629"/>
                  <a:gd name="connsiteX3" fmla="*/ 0 w 6865257"/>
                  <a:gd name="connsiteY3" fmla="*/ 2162629 h 2162629"/>
                </a:gdLst>
                <a:ahLst/>
                <a:cxnLst>
                  <a:cxn ang="0">
                    <a:pos x="connsiteX0" y="connsiteY0"/>
                  </a:cxn>
                  <a:cxn ang="0">
                    <a:pos x="connsiteX1" y="connsiteY1"/>
                  </a:cxn>
                  <a:cxn ang="0">
                    <a:pos x="connsiteX2" y="connsiteY2"/>
                  </a:cxn>
                  <a:cxn ang="0">
                    <a:pos x="connsiteX3" y="connsiteY3"/>
                  </a:cxn>
                </a:cxnLst>
                <a:rect l="l" t="t" r="r" b="b"/>
                <a:pathLst>
                  <a:path w="6865257" h="2162629">
                    <a:moveTo>
                      <a:pt x="690203" y="0"/>
                    </a:moveTo>
                    <a:lnTo>
                      <a:pt x="6865257" y="0"/>
                    </a:lnTo>
                    <a:lnTo>
                      <a:pt x="6865257" y="2162629"/>
                    </a:lnTo>
                    <a:lnTo>
                      <a:pt x="0" y="2162629"/>
                    </a:lnTo>
                    <a:close/>
                  </a:path>
                </a:pathLst>
              </a:custGeom>
              <a:solidFill>
                <a:srgbClr val="940A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454400" y="2334340"/>
                <a:ext cx="8737601" cy="2162629"/>
              </a:xfrm>
              <a:custGeom>
                <a:avLst/>
                <a:gdLst>
                  <a:gd name="connsiteX0" fmla="*/ 690203 w 8737601"/>
                  <a:gd name="connsiteY0" fmla="*/ 0 h 2162629"/>
                  <a:gd name="connsiteX1" fmla="*/ 8737601 w 8737601"/>
                  <a:gd name="connsiteY1" fmla="*/ 0 h 2162629"/>
                  <a:gd name="connsiteX2" fmla="*/ 8737601 w 8737601"/>
                  <a:gd name="connsiteY2" fmla="*/ 5658 h 2162629"/>
                  <a:gd name="connsiteX3" fmla="*/ 2613346 w 8737601"/>
                  <a:gd name="connsiteY3" fmla="*/ 5658 h 2162629"/>
                  <a:gd name="connsiteX4" fmla="*/ 1924949 w 8737601"/>
                  <a:gd name="connsiteY4" fmla="*/ 2162629 h 2162629"/>
                  <a:gd name="connsiteX5" fmla="*/ 0 w 8737601"/>
                  <a:gd name="connsiteY5" fmla="*/ 2162629 h 21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37601" h="2162629">
                    <a:moveTo>
                      <a:pt x="690203" y="0"/>
                    </a:moveTo>
                    <a:lnTo>
                      <a:pt x="8737601" y="0"/>
                    </a:lnTo>
                    <a:lnTo>
                      <a:pt x="8737601" y="5658"/>
                    </a:lnTo>
                    <a:lnTo>
                      <a:pt x="2613346" y="5658"/>
                    </a:lnTo>
                    <a:lnTo>
                      <a:pt x="1924949" y="2162629"/>
                    </a:lnTo>
                    <a:lnTo>
                      <a:pt x="0" y="2162629"/>
                    </a:lnTo>
                    <a:close/>
                  </a:path>
                </a:pathLst>
              </a:custGeom>
              <a:solidFill>
                <a:srgbClr val="940A4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6336031" y="2625090"/>
                <a:ext cx="4186555" cy="922020"/>
              </a:xfrm>
              <a:prstGeom prst="rect">
                <a:avLst/>
              </a:prstGeom>
              <a:noFill/>
            </p:spPr>
            <p:txBody>
              <a:bodyPr wrap="square" rtlCol="0">
                <a:spAutoFit/>
              </a:bodyPr>
              <a:lstStyle/>
              <a:p>
                <a:pPr algn="dist"/>
                <a:r>
                  <a:rPr lang="zh-CN" altLang="en-US" sz="5400" b="1" dirty="0">
                    <a:solidFill>
                      <a:schemeClr val="bg1"/>
                    </a:solidFill>
                    <a:latin typeface="微软雅黑" panose="020B0503020204020204" pitchFamily="34" charset="-122"/>
                    <a:ea typeface="微软雅黑" panose="020B0503020204020204" pitchFamily="34" charset="-122"/>
                  </a:rPr>
                  <a:t>计算机网络 </a:t>
                </a:r>
              </a:p>
            </p:txBody>
          </p:sp>
          <p:sp>
            <p:nvSpPr>
              <p:cNvPr id="19" name="TextBox 7"/>
              <p:cNvSpPr>
                <a:spLocks noChangeArrowheads="1"/>
              </p:cNvSpPr>
              <p:nvPr/>
            </p:nvSpPr>
            <p:spPr bwMode="auto">
              <a:xfrm>
                <a:off x="6132403" y="3530203"/>
                <a:ext cx="4933183"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en-US" altLang="zh-CN" sz="4000" b="1" dirty="0">
                    <a:solidFill>
                      <a:schemeClr val="bg1"/>
                    </a:solidFill>
                    <a:latin typeface="Century Gothic" panose="020B0502020202020204" pitchFamily="34" charset="0"/>
                    <a:ea typeface="微软雅黑" panose="020B0503020204020204" pitchFamily="34" charset="-122"/>
                    <a:cs typeface="LilyUPC" panose="020B0604020202020204" pitchFamily="34" charset="-34"/>
                    <a:sym typeface="微软雅黑" panose="020B0503020204020204" pitchFamily="34" charset="-122"/>
                  </a:rPr>
                  <a:t>Computer Network</a:t>
                </a:r>
              </a:p>
            </p:txBody>
          </p:sp>
          <p:grpSp>
            <p:nvGrpSpPr>
              <p:cNvPr id="22" name="Group 8"/>
              <p:cNvGrpSpPr/>
              <p:nvPr/>
            </p:nvGrpSpPr>
            <p:grpSpPr bwMode="auto">
              <a:xfrm>
                <a:off x="6376935" y="4754668"/>
                <a:ext cx="4692249" cy="338774"/>
                <a:chOff x="275" y="0"/>
                <a:chExt cx="7391" cy="533"/>
              </a:xfrm>
            </p:grpSpPr>
            <p:sp>
              <p:nvSpPr>
                <p:cNvPr id="23" name="直接连接符 16"/>
                <p:cNvSpPr>
                  <a:spLocks noChangeShapeType="1"/>
                </p:cNvSpPr>
                <p:nvPr/>
              </p:nvSpPr>
              <p:spPr bwMode="auto">
                <a:xfrm>
                  <a:off x="1700" y="90"/>
                  <a:ext cx="3" cy="340"/>
                </a:xfrm>
                <a:prstGeom prst="line">
                  <a:avLst/>
                </a:prstGeom>
                <a:noFill/>
                <a:ln w="9525">
                  <a:solidFill>
                    <a:schemeClr val="tx1">
                      <a:alpha val="60000"/>
                    </a:schemeClr>
                  </a:solidFill>
                  <a:miter lim="800000"/>
                </a:ln>
                <a:extLst>
                  <a:ext uri="{909E8E84-426E-40DD-AFC4-6F175D3DCCD1}">
                    <a14:hiddenFill xmlns:a14="http://schemas.microsoft.com/office/drawing/2010/main">
                      <a:noFill/>
                    </a14:hiddenFill>
                  </a:ext>
                </a:extLst>
              </p:spPr>
              <p:txBody>
                <a:bodyPr/>
                <a:lstStyle/>
                <a:p>
                  <a:pPr>
                    <a:defRPr/>
                  </a:pPr>
                  <a:endParaRPr lang="zh-CN" altLang="en-US">
                    <a:latin typeface="等线" panose="02010600030101010101" pitchFamily="2" charset="-122"/>
                    <a:ea typeface="等线" panose="02010600030101010101" pitchFamily="2" charset="-122"/>
                  </a:endParaRPr>
                </a:p>
              </p:txBody>
            </p:sp>
            <p:sp>
              <p:nvSpPr>
                <p:cNvPr id="25" name="直接连接符 18"/>
                <p:cNvSpPr>
                  <a:spLocks noChangeShapeType="1"/>
                </p:cNvSpPr>
                <p:nvPr/>
              </p:nvSpPr>
              <p:spPr bwMode="auto">
                <a:xfrm>
                  <a:off x="5221" y="90"/>
                  <a:ext cx="0" cy="340"/>
                </a:xfrm>
                <a:prstGeom prst="line">
                  <a:avLst/>
                </a:prstGeom>
                <a:noFill/>
                <a:ln w="9525">
                  <a:solidFill>
                    <a:schemeClr val="tx1">
                      <a:alpha val="60000"/>
                    </a:schemeClr>
                  </a:solidFill>
                  <a:miter lim="800000"/>
                </a:ln>
                <a:extLst>
                  <a:ext uri="{909E8E84-426E-40DD-AFC4-6F175D3DCCD1}">
                    <a14:hiddenFill xmlns:a14="http://schemas.microsoft.com/office/drawing/2010/main">
                      <a:noFill/>
                    </a14:hiddenFill>
                  </a:ext>
                </a:extLst>
              </p:spPr>
              <p:txBody>
                <a:bodyPr/>
                <a:lstStyle/>
                <a:p>
                  <a:pPr>
                    <a:defRPr/>
                  </a:pPr>
                  <a:endParaRPr lang="zh-CN" altLang="en-US">
                    <a:latin typeface="等线" panose="02010600030101010101" pitchFamily="2" charset="-122"/>
                    <a:ea typeface="等线" panose="02010600030101010101" pitchFamily="2" charset="-122"/>
                  </a:endParaRPr>
                </a:p>
              </p:txBody>
            </p:sp>
            <p:sp>
              <p:nvSpPr>
                <p:cNvPr id="26" name="TextBox 20"/>
                <p:cNvSpPr>
                  <a:spLocks noChangeArrowheads="1"/>
                </p:cNvSpPr>
                <p:nvPr/>
              </p:nvSpPr>
              <p:spPr bwMode="auto">
                <a:xfrm>
                  <a:off x="275" y="0"/>
                  <a:ext cx="1248" cy="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defRPr/>
                  </a:pP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汇报人</a:t>
                  </a:r>
                </a:p>
              </p:txBody>
            </p:sp>
            <p:sp>
              <p:nvSpPr>
                <p:cNvPr id="27" name="TextBox 21"/>
                <p:cNvSpPr>
                  <a:spLocks noChangeArrowheads="1"/>
                </p:cNvSpPr>
                <p:nvPr/>
              </p:nvSpPr>
              <p:spPr bwMode="auto">
                <a:xfrm>
                  <a:off x="1823" y="0"/>
                  <a:ext cx="1248" cy="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l" eaLnBrk="1" hangingPunct="1">
                    <a:spcBef>
                      <a:spcPct val="0"/>
                    </a:spcBef>
                    <a:buFont typeface="Arial" panose="020B0604020202020204" pitchFamily="34" charset="0"/>
                    <a:buNone/>
                    <a:defRPr/>
                  </a:pP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邹永攀</a:t>
                  </a:r>
                </a:p>
              </p:txBody>
            </p:sp>
            <p:sp>
              <p:nvSpPr>
                <p:cNvPr id="28" name="TextBox 22"/>
                <p:cNvSpPr>
                  <a:spLocks noChangeArrowheads="1"/>
                </p:cNvSpPr>
                <p:nvPr/>
              </p:nvSpPr>
              <p:spPr bwMode="auto">
                <a:xfrm>
                  <a:off x="4017" y="0"/>
                  <a:ext cx="928" cy="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defRPr/>
                  </a:pP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日期</a:t>
                  </a:r>
                </a:p>
              </p:txBody>
            </p:sp>
            <p:sp>
              <p:nvSpPr>
                <p:cNvPr id="29" name="TextBox 23"/>
                <p:cNvSpPr>
                  <a:spLocks noChangeArrowheads="1"/>
                </p:cNvSpPr>
                <p:nvPr/>
              </p:nvSpPr>
              <p:spPr bwMode="auto">
                <a:xfrm>
                  <a:off x="5221" y="0"/>
                  <a:ext cx="2445" cy="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spcBef>
                      <a:spcPct val="0"/>
                    </a:spcBef>
                    <a:buFont typeface="Arial" panose="020B0604020202020204" pitchFamily="34" charset="0"/>
                    <a:buNone/>
                    <a:defRPr/>
                  </a:pPr>
                  <a:r>
                    <a:rPr lang="en-US" altLang="zh-CN" sz="1600" dirty="0">
                      <a:latin typeface="等线" panose="02010600030101010101" pitchFamily="2" charset="-122"/>
                      <a:ea typeface="等线" panose="02010600030101010101" pitchFamily="2" charset="-122"/>
                      <a:sym typeface="方正兰亭中黑_GBK" panose="02000000000000000000" pitchFamily="2" charset="-122"/>
                    </a:rPr>
                    <a:t>2024</a:t>
                  </a: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年</a:t>
                  </a:r>
                  <a:r>
                    <a:rPr lang="en-US" altLang="zh-CN" sz="1600" dirty="0">
                      <a:latin typeface="等线" panose="02010600030101010101" pitchFamily="2" charset="-122"/>
                      <a:ea typeface="等线" panose="02010600030101010101" pitchFamily="2" charset="-122"/>
                      <a:sym typeface="方正兰亭中黑_GBK" panose="02000000000000000000" pitchFamily="2" charset="-122"/>
                    </a:rPr>
                    <a:t>6</a:t>
                  </a: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月</a:t>
                  </a:r>
                  <a:r>
                    <a:rPr lang="en-US" altLang="zh-CN" sz="1600" dirty="0">
                      <a:latin typeface="等线" panose="02010600030101010101" pitchFamily="2" charset="-122"/>
                      <a:ea typeface="等线" panose="02010600030101010101" pitchFamily="2" charset="-122"/>
                      <a:sym typeface="方正兰亭中黑_GBK" panose="02000000000000000000" pitchFamily="2" charset="-122"/>
                    </a:rPr>
                    <a:t>24</a:t>
                  </a:r>
                  <a:r>
                    <a:rPr lang="zh-CN" altLang="en-US" sz="1600" dirty="0">
                      <a:latin typeface="等线" panose="02010600030101010101" pitchFamily="2" charset="-122"/>
                      <a:ea typeface="等线" panose="02010600030101010101" pitchFamily="2" charset="-122"/>
                      <a:sym typeface="方正兰亭中黑_GBK" panose="02000000000000000000" pitchFamily="2" charset="-122"/>
                    </a:rPr>
                    <a:t>日</a:t>
                  </a:r>
                </a:p>
              </p:txBody>
            </p:sp>
          </p:grpSp>
          <p:sp>
            <p:nvSpPr>
              <p:cNvPr id="30" name="矩形 29"/>
              <p:cNvSpPr/>
              <p:nvPr/>
            </p:nvSpPr>
            <p:spPr>
              <a:xfrm>
                <a:off x="362158" y="5869295"/>
                <a:ext cx="11762740" cy="373885"/>
              </a:xfrm>
              <a:prstGeom prst="rect">
                <a:avLst/>
              </a:prstGeom>
            </p:spPr>
            <p:txBody>
              <a:bodyPr wrap="square">
                <a:spAutoFit/>
              </a:bodyPr>
              <a:lstStyle/>
              <a:p>
                <a:pPr algn="ctr">
                  <a:lnSpc>
                    <a:spcPct val="150000"/>
                  </a:lnSpc>
                </a:pPr>
                <a:r>
                  <a:rPr lang="en-US" altLang="zh-CN" sz="1400" b="1" spc="2500" noProof="1">
                    <a:latin typeface="Century Gothic" panose="020B0502020202020204" pitchFamily="34" charset="0"/>
                    <a:ea typeface="+mj-ea"/>
                  </a:rPr>
                  <a:t>Computer Network Curriculum</a:t>
                </a:r>
              </a:p>
            </p:txBody>
          </p:sp>
        </p:grpSp>
        <p:sp>
          <p:nvSpPr>
            <p:cNvPr id="9" name="任意多边形 8"/>
            <p:cNvSpPr/>
            <p:nvPr/>
          </p:nvSpPr>
          <p:spPr>
            <a:xfrm>
              <a:off x="6635" y="2936"/>
              <a:ext cx="12565" cy="754"/>
            </a:xfrm>
            <a:custGeom>
              <a:avLst/>
              <a:gdLst>
                <a:gd name="connsiteX0" fmla="*/ 265 w 12565"/>
                <a:gd name="connsiteY0" fmla="*/ 0 h 754"/>
                <a:gd name="connsiteX1" fmla="*/ 12565 w 12565"/>
                <a:gd name="connsiteY1" fmla="*/ 12 h 754"/>
                <a:gd name="connsiteX2" fmla="*/ 12565 w 12565"/>
                <a:gd name="connsiteY2" fmla="*/ 754 h 754"/>
                <a:gd name="connsiteX3" fmla="*/ 0 w 12565"/>
                <a:gd name="connsiteY3" fmla="*/ 754 h 754"/>
                <a:gd name="connsiteX4" fmla="*/ 265 w 12565"/>
                <a:gd name="connsiteY4" fmla="*/ 0 h 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5" h="754">
                  <a:moveTo>
                    <a:pt x="265" y="0"/>
                  </a:moveTo>
                  <a:lnTo>
                    <a:pt x="12565" y="12"/>
                  </a:lnTo>
                  <a:lnTo>
                    <a:pt x="12565" y="754"/>
                  </a:lnTo>
                  <a:lnTo>
                    <a:pt x="0" y="754"/>
                  </a:lnTo>
                  <a:lnTo>
                    <a:pt x="265" y="0"/>
                  </a:lnTo>
                  <a:close/>
                </a:path>
              </a:pathLst>
            </a:custGeom>
            <a:gradFill>
              <a:gsLst>
                <a:gs pos="100000">
                  <a:schemeClr val="accent1">
                    <a:lumMod val="75000"/>
                    <a:alpha val="0"/>
                  </a:schemeClr>
                </a:gs>
                <a:gs pos="0">
                  <a:srgbClr val="01A8EF">
                    <a:alpha val="57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5.2.4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滑动窗口协议</a:t>
            </a:r>
          </a:p>
        </p:txBody>
      </p:sp>
      <p:grpSp>
        <p:nvGrpSpPr>
          <p:cNvPr id="13" name="组合 9">
            <a:extLst>
              <a:ext uri="{FF2B5EF4-FFF2-40B4-BE49-F238E27FC236}">
                <a16:creationId xmlns:a16="http://schemas.microsoft.com/office/drawing/2014/main" id="{E201125A-376B-48FF-B752-160240EED7C3}"/>
              </a:ext>
            </a:extLst>
          </p:cNvPr>
          <p:cNvGrpSpPr>
            <a:grpSpLocks/>
          </p:cNvGrpSpPr>
          <p:nvPr/>
        </p:nvGrpSpPr>
        <p:grpSpPr bwMode="auto">
          <a:xfrm>
            <a:off x="1699299" y="1959369"/>
            <a:ext cx="8642350" cy="2332038"/>
            <a:chOff x="522982" y="2384269"/>
            <a:chExt cx="8067004" cy="2507611"/>
          </a:xfrm>
        </p:grpSpPr>
        <p:sp>
          <p:nvSpPr>
            <p:cNvPr id="16" name="矩形 15">
              <a:extLst>
                <a:ext uri="{FF2B5EF4-FFF2-40B4-BE49-F238E27FC236}">
                  <a16:creationId xmlns:a16="http://schemas.microsoft.com/office/drawing/2014/main" id="{4FBD0233-6B89-4966-9E02-6DA519A8D623}"/>
                </a:ext>
              </a:extLst>
            </p:cNvPr>
            <p:cNvSpPr/>
            <p:nvPr/>
          </p:nvSpPr>
          <p:spPr>
            <a:xfrm>
              <a:off x="568919" y="2384269"/>
              <a:ext cx="7963277" cy="248541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L 形 16">
              <a:extLst>
                <a:ext uri="{FF2B5EF4-FFF2-40B4-BE49-F238E27FC236}">
                  <a16:creationId xmlns:a16="http://schemas.microsoft.com/office/drawing/2014/main" id="{E3E0E558-3157-4F62-80C6-92F28DAD39D1}"/>
                </a:ext>
              </a:extLst>
            </p:cNvPr>
            <p:cNvSpPr/>
            <p:nvPr/>
          </p:nvSpPr>
          <p:spPr>
            <a:xfrm rot="5400000">
              <a:off x="332303" y="2574948"/>
              <a:ext cx="655495" cy="274136"/>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 name="L 形 17">
              <a:extLst>
                <a:ext uri="{FF2B5EF4-FFF2-40B4-BE49-F238E27FC236}">
                  <a16:creationId xmlns:a16="http://schemas.microsoft.com/office/drawing/2014/main" id="{8C8CCBA6-B81B-4D55-888C-4A064EF7DE9B}"/>
                </a:ext>
              </a:extLst>
            </p:cNvPr>
            <p:cNvSpPr/>
            <p:nvPr/>
          </p:nvSpPr>
          <p:spPr>
            <a:xfrm rot="16200000">
              <a:off x="8153336" y="4455230"/>
              <a:ext cx="599164" cy="274135"/>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9" name="内容占位符 4">
              <a:extLst>
                <a:ext uri="{FF2B5EF4-FFF2-40B4-BE49-F238E27FC236}">
                  <a16:creationId xmlns:a16="http://schemas.microsoft.com/office/drawing/2014/main" id="{AAAA7666-143E-4D25-B191-F9595E5439CE}"/>
                </a:ext>
              </a:extLst>
            </p:cNvPr>
            <p:cNvSpPr txBox="1">
              <a:spLocks/>
            </p:cNvSpPr>
            <p:nvPr/>
          </p:nvSpPr>
          <p:spPr bwMode="auto">
            <a:xfrm>
              <a:off x="569165" y="2384269"/>
              <a:ext cx="7963648" cy="2484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发送方连续发送帧数量受接收方控制（根据接收缓冲区剩余空间来限制发送帧节奏），避免传输过程出现拥塞。</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滑动窗口：</a:t>
              </a: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黑体" panose="02010609060101010101" pitchFamily="49" charset="-122"/>
                </a:rPr>
                <a:t>将已发送（但未被确认）的数据帧数目加以限制，达到流量控制目的</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设置发送窗口</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Ws </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：对发送方进行流量控制（</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Ws</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代表</a:t>
              </a: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黑体" panose="02010609060101010101" pitchFamily="49" charset="-122"/>
                </a:rPr>
                <a:t>在还没有收到接收方确认信息的情况下发送方最多可以发送的数据帧数</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特例： 当</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Ws=1</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，为单帧停止等待协议</a:t>
              </a:r>
            </a:p>
          </p:txBody>
        </p:sp>
      </p:grpSp>
    </p:spTree>
    <p:extLst>
      <p:ext uri="{BB962C8B-B14F-4D97-AF65-F5344CB8AC3E}">
        <p14:creationId xmlns:p14="http://schemas.microsoft.com/office/powerpoint/2010/main" val="3412107840"/>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5.2.4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滑动窗口协议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rPr>
              <a:t>发送方</a:t>
            </a:r>
          </a:p>
        </p:txBody>
      </p:sp>
      <p:graphicFrame>
        <p:nvGraphicFramePr>
          <p:cNvPr id="15" name="Object 1">
            <a:extLst>
              <a:ext uri="{FF2B5EF4-FFF2-40B4-BE49-F238E27FC236}">
                <a16:creationId xmlns:a16="http://schemas.microsoft.com/office/drawing/2014/main" id="{D4051D2E-3999-4A0D-8743-6140B16FA341}"/>
              </a:ext>
            </a:extLst>
          </p:cNvPr>
          <p:cNvGraphicFramePr>
            <a:graphicFrameLocks noChangeAspect="1"/>
          </p:cNvGraphicFramePr>
          <p:nvPr>
            <p:extLst>
              <p:ext uri="{D42A27DB-BD31-4B8C-83A1-F6EECF244321}">
                <p14:modId xmlns:p14="http://schemas.microsoft.com/office/powerpoint/2010/main" val="668905068"/>
              </p:ext>
            </p:extLst>
          </p:nvPr>
        </p:nvGraphicFramePr>
        <p:xfrm>
          <a:off x="3071967" y="1943241"/>
          <a:ext cx="5800725" cy="4032250"/>
        </p:xfrm>
        <a:graphic>
          <a:graphicData uri="http://schemas.openxmlformats.org/presentationml/2006/ole">
            <mc:AlternateContent xmlns:mc="http://schemas.openxmlformats.org/markup-compatibility/2006">
              <mc:Choice xmlns:v="urn:schemas-microsoft-com:vml" Requires="v">
                <p:oleObj name="Visio" r:id="rId3" imgW="4762525" imgH="3305311" progId="Visio.Drawing.11">
                  <p:embed/>
                </p:oleObj>
              </mc:Choice>
              <mc:Fallback>
                <p:oleObj name="Visio" r:id="rId3" imgW="4762525" imgH="3305311" progId="Visio.Drawing.11">
                  <p:embed/>
                  <p:pic>
                    <p:nvPicPr>
                      <p:cNvPr id="15" name="Object 1">
                        <a:extLst>
                          <a:ext uri="{FF2B5EF4-FFF2-40B4-BE49-F238E27FC236}">
                            <a16:creationId xmlns:a16="http://schemas.microsoft.com/office/drawing/2014/main" id="{D4051D2E-3999-4A0D-8743-6140B16FA3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1967" y="1943241"/>
                        <a:ext cx="5800725" cy="403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929941403"/>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5.2.4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滑动窗口协议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rPr>
              <a:t>接收方</a:t>
            </a:r>
          </a:p>
        </p:txBody>
      </p:sp>
      <p:graphicFrame>
        <p:nvGraphicFramePr>
          <p:cNvPr id="9" name="Object 3">
            <a:extLst>
              <a:ext uri="{FF2B5EF4-FFF2-40B4-BE49-F238E27FC236}">
                <a16:creationId xmlns:a16="http://schemas.microsoft.com/office/drawing/2014/main" id="{6D7883D7-2EC9-4FB1-8846-5B4DC6E4DED0}"/>
              </a:ext>
            </a:extLst>
          </p:cNvPr>
          <p:cNvGraphicFramePr>
            <a:graphicFrameLocks noChangeAspect="1"/>
          </p:cNvGraphicFramePr>
          <p:nvPr>
            <p:extLst>
              <p:ext uri="{D42A27DB-BD31-4B8C-83A1-F6EECF244321}">
                <p14:modId xmlns:p14="http://schemas.microsoft.com/office/powerpoint/2010/main" val="1352815338"/>
              </p:ext>
            </p:extLst>
          </p:nvPr>
        </p:nvGraphicFramePr>
        <p:xfrm>
          <a:off x="1784265" y="1983701"/>
          <a:ext cx="5572125" cy="3825875"/>
        </p:xfrm>
        <a:graphic>
          <a:graphicData uri="http://schemas.openxmlformats.org/presentationml/2006/ole">
            <mc:AlternateContent xmlns:mc="http://schemas.openxmlformats.org/markup-compatibility/2006">
              <mc:Choice xmlns:v="urn:schemas-microsoft-com:vml" Requires="v">
                <p:oleObj name="Visio" r:id="rId2" imgW="4877232" imgH="3354529" progId="Visio.Drawing.11">
                  <p:embed/>
                </p:oleObj>
              </mc:Choice>
              <mc:Fallback>
                <p:oleObj name="Visio" r:id="rId2" imgW="4877232" imgH="3354529" progId="Visio.Drawing.11">
                  <p:embed/>
                  <p:pic>
                    <p:nvPicPr>
                      <p:cNvPr id="9" name="Object 3">
                        <a:extLst>
                          <a:ext uri="{FF2B5EF4-FFF2-40B4-BE49-F238E27FC236}">
                            <a16:creationId xmlns:a16="http://schemas.microsoft.com/office/drawing/2014/main" id="{6D7883D7-2EC9-4FB1-8846-5B4DC6E4DE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265" y="1983701"/>
                        <a:ext cx="5572125" cy="382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0" name="文本框 8">
            <a:extLst>
              <a:ext uri="{FF2B5EF4-FFF2-40B4-BE49-F238E27FC236}">
                <a16:creationId xmlns:a16="http://schemas.microsoft.com/office/drawing/2014/main" id="{A5770BC5-ADE6-44B8-AEC7-8CA6E8D2A80A}"/>
              </a:ext>
            </a:extLst>
          </p:cNvPr>
          <p:cNvSpPr txBox="1">
            <a:spLocks noChangeArrowheads="1"/>
          </p:cNvSpPr>
          <p:nvPr/>
        </p:nvSpPr>
        <p:spPr bwMode="auto">
          <a:xfrm>
            <a:off x="7356390" y="3136226"/>
            <a:ext cx="3070225" cy="2012950"/>
          </a:xfrm>
          <a:prstGeom prst="rect">
            <a:avLst/>
          </a:prstGeom>
          <a:solidFill>
            <a:srgbClr val="DBEFF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接收方一般采用</a:t>
            </a: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累计确认，</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而不是</a:t>
            </a: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黑体" panose="02010609060101010101" pitchFamily="49" charset="-122"/>
                <a:cs typeface="Times New Roman" panose="02020603050405020304" pitchFamily="18" charset="0"/>
              </a:rPr>
              <a:t>逐帧确认</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的方式对数据帧进行确认，以减少开销</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接收窗口：只有当数据帧的序号落入接收窗口时，才允许将其收下</a:t>
            </a:r>
          </a:p>
        </p:txBody>
      </p:sp>
    </p:spTree>
    <p:extLst>
      <p:ext uri="{BB962C8B-B14F-4D97-AF65-F5344CB8AC3E}">
        <p14:creationId xmlns:p14="http://schemas.microsoft.com/office/powerpoint/2010/main" val="1046968176"/>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5.2.4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滑动窗口协议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rPr>
              <a:t>小结</a:t>
            </a:r>
          </a:p>
        </p:txBody>
      </p:sp>
      <p:sp>
        <p:nvSpPr>
          <p:cNvPr id="11" name="矩形 10">
            <a:extLst>
              <a:ext uri="{FF2B5EF4-FFF2-40B4-BE49-F238E27FC236}">
                <a16:creationId xmlns:a16="http://schemas.microsoft.com/office/drawing/2014/main" id="{7935B0F7-D7F7-46DF-9301-0BEC41BDF28F}"/>
              </a:ext>
            </a:extLst>
          </p:cNvPr>
          <p:cNvSpPr/>
          <p:nvPr/>
        </p:nvSpPr>
        <p:spPr>
          <a:xfrm>
            <a:off x="1774031" y="1989137"/>
            <a:ext cx="8643937" cy="2879725"/>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L 形 11">
            <a:extLst>
              <a:ext uri="{FF2B5EF4-FFF2-40B4-BE49-F238E27FC236}">
                <a16:creationId xmlns:a16="http://schemas.microsoft.com/office/drawing/2014/main" id="{D5B8276F-42AF-48D5-A857-A7F27C5E529E}"/>
              </a:ext>
            </a:extLst>
          </p:cNvPr>
          <p:cNvSpPr/>
          <p:nvPr/>
        </p:nvSpPr>
        <p:spPr>
          <a:xfrm rot="5400000">
            <a:off x="1473200" y="2237580"/>
            <a:ext cx="793750" cy="296863"/>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L 形 12">
            <a:extLst>
              <a:ext uri="{FF2B5EF4-FFF2-40B4-BE49-F238E27FC236}">
                <a16:creationId xmlns:a16="http://schemas.microsoft.com/office/drawing/2014/main" id="{67E9B766-BDF6-41C3-B970-F43F9B7D84CD}"/>
              </a:ext>
            </a:extLst>
          </p:cNvPr>
          <p:cNvSpPr/>
          <p:nvPr/>
        </p:nvSpPr>
        <p:spPr>
          <a:xfrm rot="16200000">
            <a:off x="9959975" y="4431505"/>
            <a:ext cx="723900" cy="296863"/>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内容占位符 4">
            <a:extLst>
              <a:ext uri="{FF2B5EF4-FFF2-40B4-BE49-F238E27FC236}">
                <a16:creationId xmlns:a16="http://schemas.microsoft.com/office/drawing/2014/main" id="{251F590E-3F45-4725-808F-C7CC154E2AD7}"/>
              </a:ext>
            </a:extLst>
          </p:cNvPr>
          <p:cNvSpPr txBox="1">
            <a:spLocks/>
          </p:cNvSpPr>
          <p:nvPr/>
        </p:nvSpPr>
        <p:spPr bwMode="auto">
          <a:xfrm>
            <a:off x="1774031" y="1989137"/>
            <a:ext cx="8643937" cy="287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762000" indent="-285750">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b="0">
                <a:solidFill>
                  <a:prstClr val="black"/>
                </a:solidFill>
                <a:latin typeface="Times New Roman" panose="02020603050405020304" pitchFamily="18" charset="0"/>
                <a:ea typeface="黑体" panose="02010609060101010101" pitchFamily="49" charset="-122"/>
              </a:rPr>
              <a:t>数据链路层也需要流量控制，以使接收方有足够的缓存空间来接收每一个帧。</a:t>
            </a:r>
          </a:p>
          <a:p>
            <a:pPr eaLnBrk="0" fontAlgn="base" hangingPunct="0">
              <a:lnSpc>
                <a:spcPct val="150000"/>
              </a:lnSpc>
              <a:spcBef>
                <a:spcPct val="0"/>
              </a:spcBef>
              <a:spcAft>
                <a:spcPct val="0"/>
              </a:spcAft>
              <a:buFont typeface="Wingdings" panose="05000000000000000000" pitchFamily="2" charset="2"/>
              <a:buChar char="Ø"/>
            </a:pPr>
            <a:r>
              <a:rPr lang="zh-CN" altLang="en-US" b="0">
                <a:solidFill>
                  <a:prstClr val="black"/>
                </a:solidFill>
                <a:latin typeface="Times New Roman" panose="02020603050405020304" pitchFamily="18" charset="0"/>
                <a:ea typeface="黑体" panose="02010609060101010101" pitchFamily="49" charset="-122"/>
              </a:rPr>
              <a:t>流量控制的基本方法</a:t>
            </a:r>
          </a:p>
          <a:p>
            <a:pPr lvl="1" eaLnBrk="0" fontAlgn="base" hangingPunct="0">
              <a:lnSpc>
                <a:spcPct val="150000"/>
              </a:lnSpc>
              <a:spcBef>
                <a:spcPct val="0"/>
              </a:spcBef>
              <a:spcAft>
                <a:spcPct val="0"/>
              </a:spcAft>
              <a:buFont typeface="Arial" panose="020B0604020202020204" pitchFamily="34" charset="0"/>
              <a:buChar char="•"/>
            </a:pPr>
            <a:r>
              <a:rPr lang="zh-CN" altLang="en-US" sz="1600" b="0">
                <a:solidFill>
                  <a:prstClr val="black"/>
                </a:solidFill>
                <a:latin typeface="Times New Roman" panose="02020603050405020304" pitchFamily="18" charset="0"/>
                <a:ea typeface="黑体" panose="02010609060101010101" pitchFamily="49" charset="-122"/>
              </a:rPr>
              <a:t>单帧停止等待协议</a:t>
            </a:r>
          </a:p>
          <a:p>
            <a:pPr lvl="1" eaLnBrk="0" fontAlgn="base" hangingPunct="0">
              <a:lnSpc>
                <a:spcPct val="150000"/>
              </a:lnSpc>
              <a:spcBef>
                <a:spcPct val="0"/>
              </a:spcBef>
              <a:spcAft>
                <a:spcPct val="0"/>
              </a:spcAft>
              <a:buFont typeface="Arial" panose="020B0604020202020204" pitchFamily="34" charset="0"/>
              <a:buChar char="•"/>
            </a:pPr>
            <a:r>
              <a:rPr lang="zh-CN" altLang="en-US" sz="1600" b="0">
                <a:solidFill>
                  <a:prstClr val="black"/>
                </a:solidFill>
                <a:latin typeface="Times New Roman" panose="02020603050405020304" pitchFamily="18" charset="0"/>
                <a:ea typeface="黑体" panose="02010609060101010101" pitchFamily="49" charset="-122"/>
              </a:rPr>
              <a:t>连续发送</a:t>
            </a:r>
            <a:r>
              <a:rPr lang="en-US" altLang="zh-CN" sz="1600" b="0">
                <a:solidFill>
                  <a:prstClr val="black"/>
                </a:solidFill>
                <a:latin typeface="Times New Roman" panose="02020603050405020304" pitchFamily="18" charset="0"/>
                <a:ea typeface="黑体" panose="02010609060101010101" pitchFamily="49" charset="-122"/>
              </a:rPr>
              <a:t>ARQ</a:t>
            </a:r>
            <a:r>
              <a:rPr lang="zh-CN" altLang="en-US" sz="1600" b="0">
                <a:solidFill>
                  <a:prstClr val="black"/>
                </a:solidFill>
                <a:latin typeface="Times New Roman" panose="02020603050405020304" pitchFamily="18" charset="0"/>
                <a:ea typeface="黑体" panose="02010609060101010101" pitchFamily="49" charset="-122"/>
              </a:rPr>
              <a:t>协议</a:t>
            </a:r>
            <a:endParaRPr lang="en-US" altLang="zh-CN" sz="1600" b="0">
              <a:solidFill>
                <a:prstClr val="black"/>
              </a:solidFill>
              <a:latin typeface="Times New Roman" panose="02020603050405020304" pitchFamily="18" charset="0"/>
              <a:ea typeface="黑体" panose="02010609060101010101" pitchFamily="49" charset="-122"/>
            </a:endParaRPr>
          </a:p>
          <a:p>
            <a:pPr lvl="2" eaLnBrk="0" fontAlgn="base" hangingPunct="0">
              <a:lnSpc>
                <a:spcPct val="150000"/>
              </a:lnSpc>
              <a:spcBef>
                <a:spcPct val="0"/>
              </a:spcBef>
              <a:spcAft>
                <a:spcPct val="0"/>
              </a:spcAft>
              <a:buFont typeface="Arial" panose="020B0604020202020204" pitchFamily="34" charset="0"/>
              <a:buChar char="•"/>
            </a:pPr>
            <a:r>
              <a:rPr lang="zh-CN" altLang="en-US" sz="1600" b="0">
                <a:solidFill>
                  <a:prstClr val="black"/>
                </a:solidFill>
                <a:latin typeface="Times New Roman" panose="02020603050405020304" pitchFamily="18" charset="0"/>
                <a:ea typeface="黑体" panose="02010609060101010101" pitchFamily="49" charset="-122"/>
              </a:rPr>
              <a:t>拉回重发</a:t>
            </a:r>
            <a:endParaRPr lang="en-US" altLang="zh-CN" sz="1600" b="0">
              <a:solidFill>
                <a:prstClr val="black"/>
              </a:solidFill>
              <a:latin typeface="Times New Roman" panose="02020603050405020304" pitchFamily="18" charset="0"/>
              <a:ea typeface="黑体" panose="02010609060101010101" pitchFamily="49" charset="-122"/>
            </a:endParaRPr>
          </a:p>
          <a:p>
            <a:pPr lvl="2" eaLnBrk="0" fontAlgn="base" hangingPunct="0">
              <a:lnSpc>
                <a:spcPct val="150000"/>
              </a:lnSpc>
              <a:spcBef>
                <a:spcPct val="0"/>
              </a:spcBef>
              <a:spcAft>
                <a:spcPct val="0"/>
              </a:spcAft>
              <a:buFont typeface="Arial" panose="020B0604020202020204" pitchFamily="34" charset="0"/>
              <a:buChar char="•"/>
            </a:pPr>
            <a:r>
              <a:rPr lang="zh-CN" altLang="en-US" sz="1600" b="0">
                <a:solidFill>
                  <a:prstClr val="black"/>
                </a:solidFill>
                <a:latin typeface="Times New Roman" panose="02020603050405020304" pitchFamily="18" charset="0"/>
                <a:ea typeface="黑体" panose="02010609060101010101" pitchFamily="49" charset="-122"/>
              </a:rPr>
              <a:t>选择重发</a:t>
            </a:r>
          </a:p>
          <a:p>
            <a:pPr lvl="1" eaLnBrk="0" fontAlgn="base" hangingPunct="0">
              <a:lnSpc>
                <a:spcPct val="150000"/>
              </a:lnSpc>
              <a:spcBef>
                <a:spcPct val="0"/>
              </a:spcBef>
              <a:spcAft>
                <a:spcPct val="0"/>
              </a:spcAft>
              <a:buFont typeface="Arial" panose="020B0604020202020204" pitchFamily="34" charset="0"/>
              <a:buChar char="•"/>
            </a:pPr>
            <a:r>
              <a:rPr lang="zh-CN" altLang="en-US" b="0">
                <a:solidFill>
                  <a:prstClr val="black"/>
                </a:solidFill>
                <a:latin typeface="Times New Roman" panose="02020603050405020304" pitchFamily="18" charset="0"/>
                <a:ea typeface="黑体" panose="02010609060101010101" pitchFamily="49" charset="-122"/>
              </a:rPr>
              <a:t>滑动窗口协议：配合拉回重发和选择重发两种策略使用</a:t>
            </a:r>
          </a:p>
        </p:txBody>
      </p:sp>
    </p:spTree>
    <p:extLst>
      <p:ext uri="{BB962C8B-B14F-4D97-AF65-F5344CB8AC3E}">
        <p14:creationId xmlns:p14="http://schemas.microsoft.com/office/powerpoint/2010/main" val="3020938483"/>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6" y="928688"/>
            <a:ext cx="2716984"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5.3.1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参考模型</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9" name="组合 1">
            <a:extLst>
              <a:ext uri="{FF2B5EF4-FFF2-40B4-BE49-F238E27FC236}">
                <a16:creationId xmlns:a16="http://schemas.microsoft.com/office/drawing/2014/main" id="{542CC98C-9D7C-4A91-B811-3D6618CDE52C}"/>
              </a:ext>
            </a:extLst>
          </p:cNvPr>
          <p:cNvGrpSpPr>
            <a:grpSpLocks/>
          </p:cNvGrpSpPr>
          <p:nvPr/>
        </p:nvGrpSpPr>
        <p:grpSpPr bwMode="auto">
          <a:xfrm>
            <a:off x="2404697" y="1996612"/>
            <a:ext cx="8785225" cy="1295400"/>
            <a:chOff x="493566" y="2204864"/>
            <a:chExt cx="8110881" cy="1296144"/>
          </a:xfrm>
        </p:grpSpPr>
        <p:grpSp>
          <p:nvGrpSpPr>
            <p:cNvPr id="20" name="组合 8">
              <a:extLst>
                <a:ext uri="{FF2B5EF4-FFF2-40B4-BE49-F238E27FC236}">
                  <a16:creationId xmlns:a16="http://schemas.microsoft.com/office/drawing/2014/main" id="{28C8DDAD-40D2-4459-B0B1-5BBA28D5585C}"/>
                </a:ext>
              </a:extLst>
            </p:cNvPr>
            <p:cNvGrpSpPr>
              <a:grpSpLocks/>
            </p:cNvGrpSpPr>
            <p:nvPr/>
          </p:nvGrpSpPr>
          <p:grpSpPr bwMode="auto">
            <a:xfrm>
              <a:off x="493566" y="2204864"/>
              <a:ext cx="8110881" cy="1296144"/>
              <a:chOff x="709393" y="1772816"/>
              <a:chExt cx="7725216" cy="1487272"/>
            </a:xfrm>
          </p:grpSpPr>
          <p:sp>
            <p:nvSpPr>
              <p:cNvPr id="22" name="矩形 21">
                <a:extLst>
                  <a:ext uri="{FF2B5EF4-FFF2-40B4-BE49-F238E27FC236}">
                    <a16:creationId xmlns:a16="http://schemas.microsoft.com/office/drawing/2014/main" id="{161BD7A0-544E-4194-8353-2693B3F330E4}"/>
                  </a:ext>
                </a:extLst>
              </p:cNvPr>
              <p:cNvSpPr/>
              <p:nvPr/>
            </p:nvSpPr>
            <p:spPr>
              <a:xfrm>
                <a:off x="755459" y="1772816"/>
                <a:ext cx="7633083" cy="1439883"/>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L 形 22">
                <a:extLst>
                  <a:ext uri="{FF2B5EF4-FFF2-40B4-BE49-F238E27FC236}">
                    <a16:creationId xmlns:a16="http://schemas.microsoft.com/office/drawing/2014/main" id="{1B8FAD0F-4EA5-436D-B6FA-18630234356B}"/>
                  </a:ext>
                </a:extLst>
              </p:cNvPr>
              <p:cNvSpPr/>
              <p:nvPr/>
            </p:nvSpPr>
            <p:spPr>
              <a:xfrm rot="5400000">
                <a:off x="696624" y="1785585"/>
                <a:ext cx="287977" cy="262440"/>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L 形 23">
                <a:extLst>
                  <a:ext uri="{FF2B5EF4-FFF2-40B4-BE49-F238E27FC236}">
                    <a16:creationId xmlns:a16="http://schemas.microsoft.com/office/drawing/2014/main" id="{B5FFE8B7-BE13-4339-8457-FAEA253DD00F}"/>
                  </a:ext>
                </a:extLst>
              </p:cNvPr>
              <p:cNvSpPr/>
              <p:nvPr/>
            </p:nvSpPr>
            <p:spPr>
              <a:xfrm rot="16200000">
                <a:off x="8172159" y="2997638"/>
                <a:ext cx="262460" cy="262440"/>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1" name="内容占位符 4">
              <a:extLst>
                <a:ext uri="{FF2B5EF4-FFF2-40B4-BE49-F238E27FC236}">
                  <a16:creationId xmlns:a16="http://schemas.microsoft.com/office/drawing/2014/main" id="{8A33B6F4-27A9-4282-8383-5FB73184045C}"/>
                </a:ext>
              </a:extLst>
            </p:cNvPr>
            <p:cNvSpPr txBox="1">
              <a:spLocks/>
            </p:cNvSpPr>
            <p:nvPr/>
          </p:nvSpPr>
          <p:spPr bwMode="auto">
            <a:xfrm>
              <a:off x="539750" y="2204864"/>
              <a:ext cx="8013902" cy="1224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局域网参考模型</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1980</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年</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2</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月，</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IEEE</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成立局域网标准委员会（简称</a:t>
              </a:r>
              <a:r>
                <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IEEE802</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委员会）</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rPr>
                <a:t>研究重点：解决局部范围内计算机组网问题</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endPar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endParaRPr>
            </a:p>
          </p:txBody>
        </p:sp>
      </p:grpSp>
      <p:sp>
        <p:nvSpPr>
          <p:cNvPr id="28" name="Rectangle 4">
            <a:extLst>
              <a:ext uri="{FF2B5EF4-FFF2-40B4-BE49-F238E27FC236}">
                <a16:creationId xmlns:a16="http://schemas.microsoft.com/office/drawing/2014/main" id="{F058C0F0-A3BD-4DE6-8023-99BA1301CF76}"/>
              </a:ext>
            </a:extLst>
          </p:cNvPr>
          <p:cNvSpPr>
            <a:spLocks noChangeArrowheads="1"/>
          </p:cNvSpPr>
          <p:nvPr/>
        </p:nvSpPr>
        <p:spPr bwMode="auto">
          <a:xfrm>
            <a:off x="6725872" y="4823949"/>
            <a:ext cx="323691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不同局域网必须采用相同</a:t>
            </a:r>
            <a:r>
              <a:rPr kumimoji="0" lang="en-US" altLang="zh-CN"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LLC</a:t>
            </a:r>
            <a:r>
              <a:rPr kumimoji="0" lang="zh-CN"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协议</a:t>
            </a:r>
            <a:endParaRPr kumimoji="0" lang="en-US"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0" name="Rectangle 30">
            <a:extLst>
              <a:ext uri="{FF2B5EF4-FFF2-40B4-BE49-F238E27FC236}">
                <a16:creationId xmlns:a16="http://schemas.microsoft.com/office/drawing/2014/main" id="{880EF1EE-7863-48BE-B949-908FB43D34F9}"/>
              </a:ext>
            </a:extLst>
          </p:cNvPr>
          <p:cNvSpPr>
            <a:spLocks noChangeArrowheads="1"/>
          </p:cNvSpPr>
          <p:nvPr/>
        </p:nvSpPr>
        <p:spPr bwMode="auto">
          <a:xfrm>
            <a:off x="6725872" y="5420849"/>
            <a:ext cx="3313112"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不同局域网可以采用不同</a:t>
            </a:r>
            <a:r>
              <a:rPr kumimoji="0" lang="en-US" altLang="zh-CN"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MAC</a:t>
            </a:r>
            <a:r>
              <a:rPr kumimoji="0" lang="zh-CN"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协议</a:t>
            </a:r>
            <a:endParaRPr kumimoji="0" lang="en-US" altLang="en-US" sz="16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aphicFrame>
        <p:nvGraphicFramePr>
          <p:cNvPr id="31" name="对象 1">
            <a:extLst>
              <a:ext uri="{FF2B5EF4-FFF2-40B4-BE49-F238E27FC236}">
                <a16:creationId xmlns:a16="http://schemas.microsoft.com/office/drawing/2014/main" id="{2E4BEECB-7BF0-43C1-9CEE-2034AD509A63}"/>
              </a:ext>
            </a:extLst>
          </p:cNvPr>
          <p:cNvGraphicFramePr>
            <a:graphicFrameLocks noChangeAspect="1"/>
          </p:cNvGraphicFramePr>
          <p:nvPr>
            <p:extLst>
              <p:ext uri="{D42A27DB-BD31-4B8C-83A1-F6EECF244321}">
                <p14:modId xmlns:p14="http://schemas.microsoft.com/office/powerpoint/2010/main" val="2162813241"/>
              </p:ext>
            </p:extLst>
          </p:nvPr>
        </p:nvGraphicFramePr>
        <p:xfrm>
          <a:off x="3065097" y="3333287"/>
          <a:ext cx="3587750" cy="3322637"/>
        </p:xfrm>
        <a:graphic>
          <a:graphicData uri="http://schemas.openxmlformats.org/presentationml/2006/ole">
            <mc:AlternateContent xmlns:mc="http://schemas.openxmlformats.org/markup-compatibility/2006">
              <mc:Choice xmlns:v="urn:schemas-microsoft-com:vml" Requires="v">
                <p:oleObj name="Visio" r:id="rId2" imgW="2419856" imgH="2241068" progId="Visio.Drawing.11">
                  <p:embed/>
                </p:oleObj>
              </mc:Choice>
              <mc:Fallback>
                <p:oleObj name="Visio" r:id="rId2" imgW="2419856" imgH="2241068" progId="Visio.Drawing.11">
                  <p:embed/>
                  <p:pic>
                    <p:nvPicPr>
                      <p:cNvPr id="31" name="对象 1">
                        <a:extLst>
                          <a:ext uri="{FF2B5EF4-FFF2-40B4-BE49-F238E27FC236}">
                            <a16:creationId xmlns:a16="http://schemas.microsoft.com/office/drawing/2014/main" id="{2E4BEECB-7BF0-43C1-9CEE-2034AD509A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5097" y="3333287"/>
                        <a:ext cx="3587750" cy="3322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900351470"/>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6" y="928688"/>
            <a:ext cx="2692708"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5.3.1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参考模型</a:t>
            </a:r>
          </a:p>
        </p:txBody>
      </p:sp>
      <p:graphicFrame>
        <p:nvGraphicFramePr>
          <p:cNvPr id="11" name="Object 3">
            <a:extLst>
              <a:ext uri="{FF2B5EF4-FFF2-40B4-BE49-F238E27FC236}">
                <a16:creationId xmlns:a16="http://schemas.microsoft.com/office/drawing/2014/main" id="{6A4344CE-2FC0-4DE2-8247-E975D2B98E4E}"/>
              </a:ext>
            </a:extLst>
          </p:cNvPr>
          <p:cNvGraphicFramePr>
            <a:graphicFrameLocks noChangeAspect="1"/>
          </p:cNvGraphicFramePr>
          <p:nvPr>
            <p:extLst>
              <p:ext uri="{D42A27DB-BD31-4B8C-83A1-F6EECF244321}">
                <p14:modId xmlns:p14="http://schemas.microsoft.com/office/powerpoint/2010/main" val="313975988"/>
              </p:ext>
            </p:extLst>
          </p:nvPr>
        </p:nvGraphicFramePr>
        <p:xfrm>
          <a:off x="1729279" y="1951600"/>
          <a:ext cx="7880350" cy="2520950"/>
        </p:xfrm>
        <a:graphic>
          <a:graphicData uri="http://schemas.openxmlformats.org/presentationml/2006/ole">
            <mc:AlternateContent xmlns:mc="http://schemas.openxmlformats.org/markup-compatibility/2006">
              <mc:Choice xmlns:v="urn:schemas-microsoft-com:vml" Requires="v">
                <p:oleObj name="Visio" r:id="rId2" imgW="3721042" imgH="1186774" progId="Visio.Drawing.11">
                  <p:embed/>
                </p:oleObj>
              </mc:Choice>
              <mc:Fallback>
                <p:oleObj name="Visio" r:id="rId2" imgW="3721042" imgH="1186774" progId="Visio.Drawing.11">
                  <p:embed/>
                  <p:pic>
                    <p:nvPicPr>
                      <p:cNvPr id="11" name="Object 3">
                        <a:extLst>
                          <a:ext uri="{FF2B5EF4-FFF2-40B4-BE49-F238E27FC236}">
                            <a16:creationId xmlns:a16="http://schemas.microsoft.com/office/drawing/2014/main" id="{6A4344CE-2FC0-4DE2-8247-E975D2B98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9279" y="1951600"/>
                        <a:ext cx="7880350"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385385840"/>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介质控制访问</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1" name="组合 6">
            <a:extLst>
              <a:ext uri="{FF2B5EF4-FFF2-40B4-BE49-F238E27FC236}">
                <a16:creationId xmlns:a16="http://schemas.microsoft.com/office/drawing/2014/main" id="{5670DDB8-E10D-4A6C-9D59-958B371B2F55}"/>
              </a:ext>
            </a:extLst>
          </p:cNvPr>
          <p:cNvGrpSpPr>
            <a:grpSpLocks/>
          </p:cNvGrpSpPr>
          <p:nvPr/>
        </p:nvGrpSpPr>
        <p:grpSpPr bwMode="auto">
          <a:xfrm>
            <a:off x="1761478" y="1997230"/>
            <a:ext cx="8748713" cy="3455987"/>
            <a:chOff x="709392" y="1772815"/>
            <a:chExt cx="7823047" cy="1959369"/>
          </a:xfrm>
        </p:grpSpPr>
        <p:grpSp>
          <p:nvGrpSpPr>
            <p:cNvPr id="12" name="组合 8">
              <a:extLst>
                <a:ext uri="{FF2B5EF4-FFF2-40B4-BE49-F238E27FC236}">
                  <a16:creationId xmlns:a16="http://schemas.microsoft.com/office/drawing/2014/main" id="{F2253303-918E-47EB-B0B4-16B5F20BD9B1}"/>
                </a:ext>
              </a:extLst>
            </p:cNvPr>
            <p:cNvGrpSpPr>
              <a:grpSpLocks/>
            </p:cNvGrpSpPr>
            <p:nvPr/>
          </p:nvGrpSpPr>
          <p:grpSpPr bwMode="auto">
            <a:xfrm>
              <a:off x="709392" y="1772815"/>
              <a:ext cx="7823047" cy="1959369"/>
              <a:chOff x="709393" y="1772816"/>
              <a:chExt cx="7725216" cy="1445333"/>
            </a:xfrm>
          </p:grpSpPr>
          <p:sp>
            <p:nvSpPr>
              <p:cNvPr id="14" name="矩形 13">
                <a:extLst>
                  <a:ext uri="{FF2B5EF4-FFF2-40B4-BE49-F238E27FC236}">
                    <a16:creationId xmlns:a16="http://schemas.microsoft.com/office/drawing/2014/main" id="{EE63281F-A4C9-4186-94A8-CCAB25AA3DBD}"/>
                  </a:ext>
                </a:extLst>
              </p:cNvPr>
              <p:cNvSpPr/>
              <p:nvPr/>
            </p:nvSpPr>
            <p:spPr>
              <a:xfrm>
                <a:off x="755652" y="1772816"/>
                <a:ext cx="7632698" cy="1440022"/>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L 形 14">
                <a:extLst>
                  <a:ext uri="{FF2B5EF4-FFF2-40B4-BE49-F238E27FC236}">
                    <a16:creationId xmlns:a16="http://schemas.microsoft.com/office/drawing/2014/main" id="{B94B3189-184E-489F-AAA8-03FFA8902C28}"/>
                  </a:ext>
                </a:extLst>
              </p:cNvPr>
              <p:cNvSpPr/>
              <p:nvPr/>
            </p:nvSpPr>
            <p:spPr>
              <a:xfrm rot="5400000">
                <a:off x="696391" y="1785818"/>
                <a:ext cx="288137" cy="262134"/>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L 形 15">
                <a:extLst>
                  <a:ext uri="{FF2B5EF4-FFF2-40B4-BE49-F238E27FC236}">
                    <a16:creationId xmlns:a16="http://schemas.microsoft.com/office/drawing/2014/main" id="{32E30C1B-9C85-48F8-8CB1-EF51CFE2FFE0}"/>
                  </a:ext>
                </a:extLst>
              </p:cNvPr>
              <p:cNvSpPr/>
              <p:nvPr/>
            </p:nvSpPr>
            <p:spPr>
              <a:xfrm rot="16200000">
                <a:off x="8172088" y="2955628"/>
                <a:ext cx="262909" cy="262134"/>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3" name="内容占位符 4">
              <a:extLst>
                <a:ext uri="{FF2B5EF4-FFF2-40B4-BE49-F238E27FC236}">
                  <a16:creationId xmlns:a16="http://schemas.microsoft.com/office/drawing/2014/main" id="{E9B164FB-1DC7-4A07-A587-4ACE7264FAA6}"/>
                </a:ext>
              </a:extLst>
            </p:cNvPr>
            <p:cNvSpPr txBox="1">
              <a:spLocks/>
            </p:cNvSpPr>
            <p:nvPr/>
          </p:nvSpPr>
          <p:spPr bwMode="auto">
            <a:xfrm>
              <a:off x="755576" y="1772816"/>
              <a:ext cx="7729508" cy="1944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1"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定义：</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用来决定广播信道中</a:t>
              </a:r>
              <a:r>
                <a:rPr kumimoji="0" lang="zh-CN" altLang="en-US" sz="18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信道分配</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的协议，属于数据链路层的一个子层，称为介质访问控制（</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Medium Access Control</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MAC</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）子层</a:t>
              </a:r>
              <a:endPar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endParaRP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1"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任务：</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为使用介质的每个节点隔离来自同一信道上其它节点所传送的信号，以协调活动节点的传输</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1"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分类：</a:t>
              </a:r>
              <a:endParaRPr kumimoji="0" lang="en-US" altLang="zh-CN" sz="1600" b="1"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信道划分介质访问控制：</a:t>
              </a:r>
              <a:r>
                <a:rPr kumimoji="0" lang="zh-CN" altLang="en-US"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频分多路复用</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zh-CN" altLang="en-US"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时分多路复用</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、波分多路复用、码分多路复用</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静态划分</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随机访问介质访问控制：</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ALOHA</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CSMA/CD</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CSMA/CA</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动态划分</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轮询访问介质访问控制：令牌传递协议</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zh-CN" altLang="en-US" sz="1600" b="1"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动态划分</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t>
              </a:r>
            </a:p>
          </p:txBody>
        </p:sp>
      </p:grpSp>
    </p:spTree>
    <p:extLst>
      <p:ext uri="{BB962C8B-B14F-4D97-AF65-F5344CB8AC3E}">
        <p14:creationId xmlns:p14="http://schemas.microsoft.com/office/powerpoint/2010/main" val="2556665587"/>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信道划分介质控制访问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频分与时分多路复用</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7" name="Group 5">
            <a:extLst>
              <a:ext uri="{FF2B5EF4-FFF2-40B4-BE49-F238E27FC236}">
                <a16:creationId xmlns:a16="http://schemas.microsoft.com/office/drawing/2014/main" id="{3C07C108-4DF7-48F6-BF20-94B2E0416BFE}"/>
              </a:ext>
            </a:extLst>
          </p:cNvPr>
          <p:cNvGrpSpPr>
            <a:grpSpLocks/>
          </p:cNvGrpSpPr>
          <p:nvPr/>
        </p:nvGrpSpPr>
        <p:grpSpPr bwMode="auto">
          <a:xfrm>
            <a:off x="1936821" y="2769162"/>
            <a:ext cx="4249737" cy="1827213"/>
            <a:chOff x="1728" y="1392"/>
            <a:chExt cx="3120" cy="1151"/>
          </a:xfrm>
        </p:grpSpPr>
        <p:sp>
          <p:nvSpPr>
            <p:cNvPr id="18" name="Line 6">
              <a:extLst>
                <a:ext uri="{FF2B5EF4-FFF2-40B4-BE49-F238E27FC236}">
                  <a16:creationId xmlns:a16="http://schemas.microsoft.com/office/drawing/2014/main" id="{F073171A-77DA-4ADD-86B4-3D81845B657E}"/>
                </a:ext>
              </a:extLst>
            </p:cNvPr>
            <p:cNvSpPr>
              <a:spLocks noChangeShapeType="1"/>
            </p:cNvSpPr>
            <p:nvPr/>
          </p:nvSpPr>
          <p:spPr bwMode="auto">
            <a:xfrm flipV="1">
              <a:off x="1728" y="1392"/>
              <a:ext cx="0" cy="816"/>
            </a:xfrm>
            <a:prstGeom prst="line">
              <a:avLst/>
            </a:prstGeom>
            <a:noFill/>
            <a:ln w="38100">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9" name="Line 8">
              <a:extLst>
                <a:ext uri="{FF2B5EF4-FFF2-40B4-BE49-F238E27FC236}">
                  <a16:creationId xmlns:a16="http://schemas.microsoft.com/office/drawing/2014/main" id="{93A2EF3B-FC2C-4612-8981-5AC4C5947839}"/>
                </a:ext>
              </a:extLst>
            </p:cNvPr>
            <p:cNvSpPr>
              <a:spLocks noChangeShapeType="1"/>
            </p:cNvSpPr>
            <p:nvPr/>
          </p:nvSpPr>
          <p:spPr bwMode="auto">
            <a:xfrm>
              <a:off x="1728" y="2208"/>
              <a:ext cx="3120" cy="0"/>
            </a:xfrm>
            <a:prstGeom prst="line">
              <a:avLst/>
            </a:prstGeom>
            <a:noFill/>
            <a:ln w="38100">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20" name="Text Box 9">
              <a:extLst>
                <a:ext uri="{FF2B5EF4-FFF2-40B4-BE49-F238E27FC236}">
                  <a16:creationId xmlns:a16="http://schemas.microsoft.com/office/drawing/2014/main" id="{27BB7F37-763F-44DA-8875-2BCEC0F36152}"/>
                </a:ext>
              </a:extLst>
            </p:cNvPr>
            <p:cNvSpPr txBox="1">
              <a:spLocks noChangeArrowheads="1"/>
            </p:cNvSpPr>
            <p:nvPr/>
          </p:nvSpPr>
          <p:spPr bwMode="auto">
            <a:xfrm>
              <a:off x="3048" y="2255"/>
              <a:ext cx="479"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time</a:t>
              </a:r>
              <a:endParaRPr kumimoji="0" lang="fr-FR"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21" name="Rectangle 10">
              <a:extLst>
                <a:ext uri="{FF2B5EF4-FFF2-40B4-BE49-F238E27FC236}">
                  <a16:creationId xmlns:a16="http://schemas.microsoft.com/office/drawing/2014/main" id="{9D9217B7-803E-4E5E-A6A5-7EE729685F41}"/>
                </a:ext>
              </a:extLst>
            </p:cNvPr>
            <p:cNvSpPr>
              <a:spLocks noChangeArrowheads="1"/>
            </p:cNvSpPr>
            <p:nvPr/>
          </p:nvSpPr>
          <p:spPr bwMode="auto">
            <a:xfrm>
              <a:off x="1776" y="1584"/>
              <a:ext cx="2880" cy="576"/>
            </a:xfrm>
            <a:prstGeom prst="rect">
              <a:avLst/>
            </a:prstGeom>
            <a:solidFill>
              <a:srgbClr val="C0D8F1"/>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sp>
        <p:nvSpPr>
          <p:cNvPr id="22" name="Rectangle 11">
            <a:extLst>
              <a:ext uri="{FF2B5EF4-FFF2-40B4-BE49-F238E27FC236}">
                <a16:creationId xmlns:a16="http://schemas.microsoft.com/office/drawing/2014/main" id="{D18F7604-EB66-40E6-A1A4-595213F565ED}"/>
              </a:ext>
            </a:extLst>
          </p:cNvPr>
          <p:cNvSpPr>
            <a:spLocks noChangeArrowheads="1"/>
          </p:cNvSpPr>
          <p:nvPr/>
        </p:nvSpPr>
        <p:spPr bwMode="auto">
          <a:xfrm>
            <a:off x="1989208" y="3086662"/>
            <a:ext cx="3922713" cy="228600"/>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23" name="Rectangle 12">
            <a:extLst>
              <a:ext uri="{FF2B5EF4-FFF2-40B4-BE49-F238E27FC236}">
                <a16:creationId xmlns:a16="http://schemas.microsoft.com/office/drawing/2014/main" id="{1F03E148-D633-435C-B2A9-5BA2D42970EF}"/>
              </a:ext>
            </a:extLst>
          </p:cNvPr>
          <p:cNvSpPr>
            <a:spLocks noChangeArrowheads="1"/>
          </p:cNvSpPr>
          <p:nvPr/>
        </p:nvSpPr>
        <p:spPr bwMode="auto">
          <a:xfrm>
            <a:off x="1989208" y="3315262"/>
            <a:ext cx="3922713" cy="228600"/>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24" name="Rectangle 13">
            <a:extLst>
              <a:ext uri="{FF2B5EF4-FFF2-40B4-BE49-F238E27FC236}">
                <a16:creationId xmlns:a16="http://schemas.microsoft.com/office/drawing/2014/main" id="{CB581ED8-A5C2-4533-888C-1855AAA3BE0D}"/>
              </a:ext>
            </a:extLst>
          </p:cNvPr>
          <p:cNvSpPr>
            <a:spLocks noChangeArrowheads="1"/>
          </p:cNvSpPr>
          <p:nvPr/>
        </p:nvSpPr>
        <p:spPr bwMode="auto">
          <a:xfrm>
            <a:off x="1989208" y="3543862"/>
            <a:ext cx="3922713" cy="228600"/>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28" name="Rectangle 14">
            <a:extLst>
              <a:ext uri="{FF2B5EF4-FFF2-40B4-BE49-F238E27FC236}">
                <a16:creationId xmlns:a16="http://schemas.microsoft.com/office/drawing/2014/main" id="{75F0756A-3771-4D01-A137-B9733CC30739}"/>
              </a:ext>
            </a:extLst>
          </p:cNvPr>
          <p:cNvSpPr>
            <a:spLocks noChangeArrowheads="1"/>
          </p:cNvSpPr>
          <p:nvPr/>
        </p:nvSpPr>
        <p:spPr bwMode="auto">
          <a:xfrm>
            <a:off x="1989208" y="3772462"/>
            <a:ext cx="3922713" cy="2286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nvGrpSpPr>
          <p:cNvPr id="30" name="Group 46">
            <a:extLst>
              <a:ext uri="{FF2B5EF4-FFF2-40B4-BE49-F238E27FC236}">
                <a16:creationId xmlns:a16="http://schemas.microsoft.com/office/drawing/2014/main" id="{2A87A087-006C-4BFB-8403-16D1B04AFC1B}"/>
              </a:ext>
            </a:extLst>
          </p:cNvPr>
          <p:cNvGrpSpPr>
            <a:grpSpLocks/>
          </p:cNvGrpSpPr>
          <p:nvPr/>
        </p:nvGrpSpPr>
        <p:grpSpPr bwMode="auto">
          <a:xfrm>
            <a:off x="1989208" y="3315262"/>
            <a:ext cx="3922713" cy="457200"/>
            <a:chOff x="1776" y="1728"/>
            <a:chExt cx="2880" cy="288"/>
          </a:xfrm>
        </p:grpSpPr>
        <p:sp>
          <p:nvSpPr>
            <p:cNvPr id="31" name="Line 47">
              <a:extLst>
                <a:ext uri="{FF2B5EF4-FFF2-40B4-BE49-F238E27FC236}">
                  <a16:creationId xmlns:a16="http://schemas.microsoft.com/office/drawing/2014/main" id="{9BD6127F-F388-4872-85D4-4EC0D713511B}"/>
                </a:ext>
              </a:extLst>
            </p:cNvPr>
            <p:cNvSpPr>
              <a:spLocks noChangeShapeType="1"/>
            </p:cNvSpPr>
            <p:nvPr/>
          </p:nvSpPr>
          <p:spPr bwMode="auto">
            <a:xfrm flipV="1">
              <a:off x="1776" y="1728"/>
              <a:ext cx="288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2" name="Line 48">
              <a:extLst>
                <a:ext uri="{FF2B5EF4-FFF2-40B4-BE49-F238E27FC236}">
                  <a16:creationId xmlns:a16="http://schemas.microsoft.com/office/drawing/2014/main" id="{C4F22574-F8DD-43D6-B73A-BF5F50C0D960}"/>
                </a:ext>
              </a:extLst>
            </p:cNvPr>
            <p:cNvSpPr>
              <a:spLocks noChangeShapeType="1"/>
            </p:cNvSpPr>
            <p:nvPr/>
          </p:nvSpPr>
          <p:spPr bwMode="auto">
            <a:xfrm flipV="1">
              <a:off x="1776" y="1872"/>
              <a:ext cx="288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3" name="Line 49">
              <a:extLst>
                <a:ext uri="{FF2B5EF4-FFF2-40B4-BE49-F238E27FC236}">
                  <a16:creationId xmlns:a16="http://schemas.microsoft.com/office/drawing/2014/main" id="{C31B208D-93F9-4D96-8450-08DA74276A8F}"/>
                </a:ext>
              </a:extLst>
            </p:cNvPr>
            <p:cNvSpPr>
              <a:spLocks noChangeShapeType="1"/>
            </p:cNvSpPr>
            <p:nvPr/>
          </p:nvSpPr>
          <p:spPr bwMode="auto">
            <a:xfrm flipV="1">
              <a:off x="1776" y="2016"/>
              <a:ext cx="288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pSp>
      <p:grpSp>
        <p:nvGrpSpPr>
          <p:cNvPr id="34" name="Group 70">
            <a:extLst>
              <a:ext uri="{FF2B5EF4-FFF2-40B4-BE49-F238E27FC236}">
                <a16:creationId xmlns:a16="http://schemas.microsoft.com/office/drawing/2014/main" id="{7D0D7C66-BE06-48C5-99B9-61C3BF3B8F4B}"/>
              </a:ext>
            </a:extLst>
          </p:cNvPr>
          <p:cNvGrpSpPr>
            <a:grpSpLocks/>
          </p:cNvGrpSpPr>
          <p:nvPr/>
        </p:nvGrpSpPr>
        <p:grpSpPr bwMode="auto">
          <a:xfrm>
            <a:off x="1989208" y="3200962"/>
            <a:ext cx="3922713" cy="685800"/>
            <a:chOff x="1776" y="1656"/>
            <a:chExt cx="2880" cy="432"/>
          </a:xfrm>
        </p:grpSpPr>
        <p:sp>
          <p:nvSpPr>
            <p:cNvPr id="35" name="Line 71">
              <a:extLst>
                <a:ext uri="{FF2B5EF4-FFF2-40B4-BE49-F238E27FC236}">
                  <a16:creationId xmlns:a16="http://schemas.microsoft.com/office/drawing/2014/main" id="{7AAC5C7C-1535-46A8-9C21-B0BBA6777824}"/>
                </a:ext>
              </a:extLst>
            </p:cNvPr>
            <p:cNvSpPr>
              <a:spLocks noChangeShapeType="1"/>
            </p:cNvSpPr>
            <p:nvPr/>
          </p:nvSpPr>
          <p:spPr bwMode="auto">
            <a:xfrm>
              <a:off x="1776" y="1656"/>
              <a:ext cx="2880" cy="0"/>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6" name="Line 72">
              <a:extLst>
                <a:ext uri="{FF2B5EF4-FFF2-40B4-BE49-F238E27FC236}">
                  <a16:creationId xmlns:a16="http://schemas.microsoft.com/office/drawing/2014/main" id="{5827E15C-AB32-4378-AAB4-FF7212FEF249}"/>
                </a:ext>
              </a:extLst>
            </p:cNvPr>
            <p:cNvSpPr>
              <a:spLocks noChangeShapeType="1"/>
            </p:cNvSpPr>
            <p:nvPr/>
          </p:nvSpPr>
          <p:spPr bwMode="auto">
            <a:xfrm>
              <a:off x="1776" y="1800"/>
              <a:ext cx="2880" cy="0"/>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7" name="Line 73">
              <a:extLst>
                <a:ext uri="{FF2B5EF4-FFF2-40B4-BE49-F238E27FC236}">
                  <a16:creationId xmlns:a16="http://schemas.microsoft.com/office/drawing/2014/main" id="{51231B17-3564-4348-8F38-C6F1858FFF00}"/>
                </a:ext>
              </a:extLst>
            </p:cNvPr>
            <p:cNvSpPr>
              <a:spLocks noChangeShapeType="1"/>
            </p:cNvSpPr>
            <p:nvPr/>
          </p:nvSpPr>
          <p:spPr bwMode="auto">
            <a:xfrm>
              <a:off x="1776" y="1944"/>
              <a:ext cx="2880" cy="0"/>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38" name="Line 74">
              <a:extLst>
                <a:ext uri="{FF2B5EF4-FFF2-40B4-BE49-F238E27FC236}">
                  <a16:creationId xmlns:a16="http://schemas.microsoft.com/office/drawing/2014/main" id="{6C068E49-87E6-48CD-B16B-216CFA3807D5}"/>
                </a:ext>
              </a:extLst>
            </p:cNvPr>
            <p:cNvSpPr>
              <a:spLocks noChangeShapeType="1"/>
            </p:cNvSpPr>
            <p:nvPr/>
          </p:nvSpPr>
          <p:spPr bwMode="auto">
            <a:xfrm>
              <a:off x="1776" y="2088"/>
              <a:ext cx="2880" cy="0"/>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pSp>
      <p:grpSp>
        <p:nvGrpSpPr>
          <p:cNvPr id="39" name="Group 100">
            <a:extLst>
              <a:ext uri="{FF2B5EF4-FFF2-40B4-BE49-F238E27FC236}">
                <a16:creationId xmlns:a16="http://schemas.microsoft.com/office/drawing/2014/main" id="{14209444-0E9B-460B-9F81-76939D7800CD}"/>
              </a:ext>
            </a:extLst>
          </p:cNvPr>
          <p:cNvGrpSpPr>
            <a:grpSpLocks/>
          </p:cNvGrpSpPr>
          <p:nvPr/>
        </p:nvGrpSpPr>
        <p:grpSpPr bwMode="auto">
          <a:xfrm>
            <a:off x="4902271" y="2038912"/>
            <a:ext cx="2232025" cy="457200"/>
            <a:chOff x="3477" y="288"/>
            <a:chExt cx="1707" cy="288"/>
          </a:xfrm>
        </p:grpSpPr>
        <p:sp>
          <p:nvSpPr>
            <p:cNvPr id="40" name="Text Box 101">
              <a:extLst>
                <a:ext uri="{FF2B5EF4-FFF2-40B4-BE49-F238E27FC236}">
                  <a16:creationId xmlns:a16="http://schemas.microsoft.com/office/drawing/2014/main" id="{82500287-4E9E-490A-BA7B-F961DCD764BC}"/>
                </a:ext>
              </a:extLst>
            </p:cNvPr>
            <p:cNvSpPr txBox="1">
              <a:spLocks noChangeArrowheads="1"/>
            </p:cNvSpPr>
            <p:nvPr/>
          </p:nvSpPr>
          <p:spPr bwMode="auto">
            <a:xfrm>
              <a:off x="3477" y="288"/>
              <a:ext cx="66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zh-CN" altLang="en-US"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4 用户</a:t>
              </a:r>
              <a:endParaRPr kumimoji="0" lang="zh-CN" altLang="fr-FR"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41" name="Rectangle 102">
              <a:extLst>
                <a:ext uri="{FF2B5EF4-FFF2-40B4-BE49-F238E27FC236}">
                  <a16:creationId xmlns:a16="http://schemas.microsoft.com/office/drawing/2014/main" id="{1BBB9127-438F-4C4C-99E1-D2268D9D7CAC}"/>
                </a:ext>
              </a:extLst>
            </p:cNvPr>
            <p:cNvSpPr>
              <a:spLocks noChangeArrowheads="1"/>
            </p:cNvSpPr>
            <p:nvPr/>
          </p:nvSpPr>
          <p:spPr bwMode="auto">
            <a:xfrm>
              <a:off x="4464" y="352"/>
              <a:ext cx="144" cy="144"/>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42" name="Rectangle 103">
              <a:extLst>
                <a:ext uri="{FF2B5EF4-FFF2-40B4-BE49-F238E27FC236}">
                  <a16:creationId xmlns:a16="http://schemas.microsoft.com/office/drawing/2014/main" id="{1EE39AEB-3D79-4798-AE97-EABA3F26C67B}"/>
                </a:ext>
              </a:extLst>
            </p:cNvPr>
            <p:cNvSpPr>
              <a:spLocks noChangeArrowheads="1"/>
            </p:cNvSpPr>
            <p:nvPr/>
          </p:nvSpPr>
          <p:spPr bwMode="auto">
            <a:xfrm>
              <a:off x="4656" y="352"/>
              <a:ext cx="144" cy="144"/>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43" name="Rectangle 104">
              <a:extLst>
                <a:ext uri="{FF2B5EF4-FFF2-40B4-BE49-F238E27FC236}">
                  <a16:creationId xmlns:a16="http://schemas.microsoft.com/office/drawing/2014/main" id="{04770AE0-FDB1-4D23-BCB1-01EB8F649A01}"/>
                </a:ext>
              </a:extLst>
            </p:cNvPr>
            <p:cNvSpPr>
              <a:spLocks noChangeArrowheads="1"/>
            </p:cNvSpPr>
            <p:nvPr/>
          </p:nvSpPr>
          <p:spPr bwMode="auto">
            <a:xfrm>
              <a:off x="4848" y="352"/>
              <a:ext cx="144" cy="144"/>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44" name="Rectangle 105">
              <a:extLst>
                <a:ext uri="{FF2B5EF4-FFF2-40B4-BE49-F238E27FC236}">
                  <a16:creationId xmlns:a16="http://schemas.microsoft.com/office/drawing/2014/main" id="{2B702591-06EC-454A-B690-E19336357EB8}"/>
                </a:ext>
              </a:extLst>
            </p:cNvPr>
            <p:cNvSpPr>
              <a:spLocks noChangeArrowheads="1"/>
            </p:cNvSpPr>
            <p:nvPr/>
          </p:nvSpPr>
          <p:spPr bwMode="auto">
            <a:xfrm>
              <a:off x="5040" y="352"/>
              <a:ext cx="144" cy="144"/>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sp>
        <p:nvSpPr>
          <p:cNvPr id="45" name="Text Box 16">
            <a:extLst>
              <a:ext uri="{FF2B5EF4-FFF2-40B4-BE49-F238E27FC236}">
                <a16:creationId xmlns:a16="http://schemas.microsoft.com/office/drawing/2014/main" id="{9D16D58B-6CAC-4D51-8772-DB05565B500F}"/>
              </a:ext>
            </a:extLst>
          </p:cNvPr>
          <p:cNvSpPr txBox="1">
            <a:spLocks noChangeArrowheads="1"/>
          </p:cNvSpPr>
          <p:nvPr/>
        </p:nvSpPr>
        <p:spPr bwMode="auto">
          <a:xfrm>
            <a:off x="1749496" y="4186800"/>
            <a:ext cx="1074737"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srgbClr val="FF0000"/>
                </a:solidFill>
                <a:effectLst/>
                <a:uLnTx/>
                <a:uFillTx/>
                <a:latin typeface="Arial" panose="020B0604020202020204" pitchFamily="34" charset="0"/>
                <a:ea typeface="宋体" panose="02010600030101010101" pitchFamily="2" charset="-122"/>
              </a:rPr>
              <a:t>FDMA</a:t>
            </a:r>
            <a:endParaRPr kumimoji="0" lang="fr-FR" altLang="zh-CN" sz="2400" b="1" i="0" u="none" strike="noStrike" kern="0" cap="none" spc="0" normalizeH="0" baseline="0" noProof="0">
              <a:ln>
                <a:noFill/>
              </a:ln>
              <a:solidFill>
                <a:srgbClr val="FF0000"/>
              </a:solidFill>
              <a:effectLst/>
              <a:uLnTx/>
              <a:uFillTx/>
              <a:latin typeface="Arial" panose="020B0604020202020204" pitchFamily="34" charset="0"/>
              <a:ea typeface="宋体" panose="02010600030101010101" pitchFamily="2" charset="-122"/>
            </a:endParaRPr>
          </a:p>
        </p:txBody>
      </p:sp>
      <p:grpSp>
        <p:nvGrpSpPr>
          <p:cNvPr id="46" name="Group 15">
            <a:extLst>
              <a:ext uri="{FF2B5EF4-FFF2-40B4-BE49-F238E27FC236}">
                <a16:creationId xmlns:a16="http://schemas.microsoft.com/office/drawing/2014/main" id="{5E553E9F-5C1B-4481-8BCE-39D2EB9200E3}"/>
              </a:ext>
            </a:extLst>
          </p:cNvPr>
          <p:cNvGrpSpPr>
            <a:grpSpLocks/>
          </p:cNvGrpSpPr>
          <p:nvPr/>
        </p:nvGrpSpPr>
        <p:grpSpPr bwMode="auto">
          <a:xfrm>
            <a:off x="5937321" y="2450075"/>
            <a:ext cx="4537075" cy="2185987"/>
            <a:chOff x="1473" y="2751"/>
            <a:chExt cx="3375" cy="1377"/>
          </a:xfrm>
        </p:grpSpPr>
        <p:sp>
          <p:nvSpPr>
            <p:cNvPr id="47" name="Line 17">
              <a:extLst>
                <a:ext uri="{FF2B5EF4-FFF2-40B4-BE49-F238E27FC236}">
                  <a16:creationId xmlns:a16="http://schemas.microsoft.com/office/drawing/2014/main" id="{738EF17E-F823-4AD3-9A35-AF7D3E42CBD3}"/>
                </a:ext>
              </a:extLst>
            </p:cNvPr>
            <p:cNvSpPr>
              <a:spLocks noChangeShapeType="1"/>
            </p:cNvSpPr>
            <p:nvPr/>
          </p:nvSpPr>
          <p:spPr bwMode="auto">
            <a:xfrm flipV="1">
              <a:off x="1728" y="2977"/>
              <a:ext cx="0" cy="816"/>
            </a:xfrm>
            <a:prstGeom prst="line">
              <a:avLst/>
            </a:prstGeom>
            <a:noFill/>
            <a:ln w="38100">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48" name="Text Box 18">
              <a:extLst>
                <a:ext uri="{FF2B5EF4-FFF2-40B4-BE49-F238E27FC236}">
                  <a16:creationId xmlns:a16="http://schemas.microsoft.com/office/drawing/2014/main" id="{A0C15C09-B82D-4909-BB32-43A51F718E84}"/>
                </a:ext>
              </a:extLst>
            </p:cNvPr>
            <p:cNvSpPr txBox="1">
              <a:spLocks noChangeArrowheads="1"/>
            </p:cNvSpPr>
            <p:nvPr/>
          </p:nvSpPr>
          <p:spPr bwMode="auto">
            <a:xfrm>
              <a:off x="1473" y="2751"/>
              <a:ext cx="96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frequency</a:t>
              </a:r>
              <a:endParaRPr kumimoji="0" lang="fr-FR"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49" name="Line 19">
              <a:extLst>
                <a:ext uri="{FF2B5EF4-FFF2-40B4-BE49-F238E27FC236}">
                  <a16:creationId xmlns:a16="http://schemas.microsoft.com/office/drawing/2014/main" id="{F3CC5141-D957-4385-8AF7-2787858D6A1A}"/>
                </a:ext>
              </a:extLst>
            </p:cNvPr>
            <p:cNvSpPr>
              <a:spLocks noChangeShapeType="1"/>
            </p:cNvSpPr>
            <p:nvPr/>
          </p:nvSpPr>
          <p:spPr bwMode="auto">
            <a:xfrm>
              <a:off x="1728" y="3793"/>
              <a:ext cx="3120" cy="0"/>
            </a:xfrm>
            <a:prstGeom prst="line">
              <a:avLst/>
            </a:prstGeom>
            <a:noFill/>
            <a:ln w="38100">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50" name="Text Box 20">
              <a:extLst>
                <a:ext uri="{FF2B5EF4-FFF2-40B4-BE49-F238E27FC236}">
                  <a16:creationId xmlns:a16="http://schemas.microsoft.com/office/drawing/2014/main" id="{6190D323-8929-4CDE-A884-320A95917316}"/>
                </a:ext>
              </a:extLst>
            </p:cNvPr>
            <p:cNvSpPr txBox="1">
              <a:spLocks noChangeArrowheads="1"/>
            </p:cNvSpPr>
            <p:nvPr/>
          </p:nvSpPr>
          <p:spPr bwMode="auto">
            <a:xfrm>
              <a:off x="3048" y="3840"/>
              <a:ext cx="479"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time</a:t>
              </a:r>
              <a:endParaRPr kumimoji="0" lang="fr-FR"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51" name="Rectangle 21">
              <a:extLst>
                <a:ext uri="{FF2B5EF4-FFF2-40B4-BE49-F238E27FC236}">
                  <a16:creationId xmlns:a16="http://schemas.microsoft.com/office/drawing/2014/main" id="{333C4BBD-0C46-47F0-9059-3A0E2F5F3859}"/>
                </a:ext>
              </a:extLst>
            </p:cNvPr>
            <p:cNvSpPr>
              <a:spLocks noChangeArrowheads="1"/>
            </p:cNvSpPr>
            <p:nvPr/>
          </p:nvSpPr>
          <p:spPr bwMode="auto">
            <a:xfrm>
              <a:off x="1776" y="3168"/>
              <a:ext cx="2880" cy="576"/>
            </a:xfrm>
            <a:prstGeom prst="rect">
              <a:avLst/>
            </a:prstGeom>
            <a:solidFill>
              <a:srgbClr val="C0D8F1"/>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grpSp>
        <p:nvGrpSpPr>
          <p:cNvPr id="52" name="Group 22">
            <a:extLst>
              <a:ext uri="{FF2B5EF4-FFF2-40B4-BE49-F238E27FC236}">
                <a16:creationId xmlns:a16="http://schemas.microsoft.com/office/drawing/2014/main" id="{4D7F9CA2-4C59-4A8E-9848-EC762D68C1C4}"/>
              </a:ext>
            </a:extLst>
          </p:cNvPr>
          <p:cNvGrpSpPr>
            <a:grpSpLocks/>
          </p:cNvGrpSpPr>
          <p:nvPr/>
        </p:nvGrpSpPr>
        <p:grpSpPr bwMode="auto">
          <a:xfrm>
            <a:off x="6321496" y="3112062"/>
            <a:ext cx="3290887" cy="914400"/>
            <a:chOff x="1776" y="3168"/>
            <a:chExt cx="2448" cy="576"/>
          </a:xfrm>
        </p:grpSpPr>
        <p:sp>
          <p:nvSpPr>
            <p:cNvPr id="53" name="Rectangle 23">
              <a:extLst>
                <a:ext uri="{FF2B5EF4-FFF2-40B4-BE49-F238E27FC236}">
                  <a16:creationId xmlns:a16="http://schemas.microsoft.com/office/drawing/2014/main" id="{3485630B-0EA9-432B-AB4E-256CA191CBC4}"/>
                </a:ext>
              </a:extLst>
            </p:cNvPr>
            <p:cNvSpPr>
              <a:spLocks noChangeArrowheads="1"/>
            </p:cNvSpPr>
            <p:nvPr/>
          </p:nvSpPr>
          <p:spPr bwMode="auto">
            <a:xfrm>
              <a:off x="1776" y="3168"/>
              <a:ext cx="144" cy="576"/>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54" name="Rectangle 24">
              <a:extLst>
                <a:ext uri="{FF2B5EF4-FFF2-40B4-BE49-F238E27FC236}">
                  <a16:creationId xmlns:a16="http://schemas.microsoft.com/office/drawing/2014/main" id="{FC7520B2-FDDB-49FD-8C3D-06C97AE2B8A8}"/>
                </a:ext>
              </a:extLst>
            </p:cNvPr>
            <p:cNvSpPr>
              <a:spLocks noChangeArrowheads="1"/>
            </p:cNvSpPr>
            <p:nvPr/>
          </p:nvSpPr>
          <p:spPr bwMode="auto">
            <a:xfrm>
              <a:off x="2352" y="3168"/>
              <a:ext cx="144" cy="576"/>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55" name="Rectangle 25">
              <a:extLst>
                <a:ext uri="{FF2B5EF4-FFF2-40B4-BE49-F238E27FC236}">
                  <a16:creationId xmlns:a16="http://schemas.microsoft.com/office/drawing/2014/main" id="{161FDDEF-0745-4BCB-A9B4-BE95D4419E48}"/>
                </a:ext>
              </a:extLst>
            </p:cNvPr>
            <p:cNvSpPr>
              <a:spLocks noChangeArrowheads="1"/>
            </p:cNvSpPr>
            <p:nvPr/>
          </p:nvSpPr>
          <p:spPr bwMode="auto">
            <a:xfrm>
              <a:off x="2928" y="3168"/>
              <a:ext cx="144" cy="576"/>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56" name="Rectangle 26">
              <a:extLst>
                <a:ext uri="{FF2B5EF4-FFF2-40B4-BE49-F238E27FC236}">
                  <a16:creationId xmlns:a16="http://schemas.microsoft.com/office/drawing/2014/main" id="{4AE363E7-5EBD-47F8-B017-BBAC3FA6CFEA}"/>
                </a:ext>
              </a:extLst>
            </p:cNvPr>
            <p:cNvSpPr>
              <a:spLocks noChangeArrowheads="1"/>
            </p:cNvSpPr>
            <p:nvPr/>
          </p:nvSpPr>
          <p:spPr bwMode="auto">
            <a:xfrm>
              <a:off x="3504" y="3168"/>
              <a:ext cx="144" cy="576"/>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57" name="Rectangle 27">
              <a:extLst>
                <a:ext uri="{FF2B5EF4-FFF2-40B4-BE49-F238E27FC236}">
                  <a16:creationId xmlns:a16="http://schemas.microsoft.com/office/drawing/2014/main" id="{F64F3DEC-62BE-4736-B616-B1BD4329F12B}"/>
                </a:ext>
              </a:extLst>
            </p:cNvPr>
            <p:cNvSpPr>
              <a:spLocks noChangeArrowheads="1"/>
            </p:cNvSpPr>
            <p:nvPr/>
          </p:nvSpPr>
          <p:spPr bwMode="auto">
            <a:xfrm>
              <a:off x="4080" y="3168"/>
              <a:ext cx="144" cy="576"/>
            </a:xfrm>
            <a:prstGeom prst="rect">
              <a:avLst/>
            </a:prstGeom>
            <a:solidFill>
              <a:srgbClr val="3366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grpSp>
        <p:nvGrpSpPr>
          <p:cNvPr id="58" name="Group 28">
            <a:extLst>
              <a:ext uri="{FF2B5EF4-FFF2-40B4-BE49-F238E27FC236}">
                <a16:creationId xmlns:a16="http://schemas.microsoft.com/office/drawing/2014/main" id="{1B7ADEAB-BDB5-4E70-A786-A56EC8CD4B61}"/>
              </a:ext>
            </a:extLst>
          </p:cNvPr>
          <p:cNvGrpSpPr>
            <a:grpSpLocks/>
          </p:cNvGrpSpPr>
          <p:nvPr/>
        </p:nvGrpSpPr>
        <p:grpSpPr bwMode="auto">
          <a:xfrm>
            <a:off x="6550096" y="3112062"/>
            <a:ext cx="3290887" cy="914400"/>
            <a:chOff x="1920" y="3168"/>
            <a:chExt cx="2448" cy="576"/>
          </a:xfrm>
        </p:grpSpPr>
        <p:sp>
          <p:nvSpPr>
            <p:cNvPr id="59" name="Rectangle 29">
              <a:extLst>
                <a:ext uri="{FF2B5EF4-FFF2-40B4-BE49-F238E27FC236}">
                  <a16:creationId xmlns:a16="http://schemas.microsoft.com/office/drawing/2014/main" id="{7C57E82E-16F3-4E69-A671-2A1D169DD8DA}"/>
                </a:ext>
              </a:extLst>
            </p:cNvPr>
            <p:cNvSpPr>
              <a:spLocks noChangeArrowheads="1"/>
            </p:cNvSpPr>
            <p:nvPr/>
          </p:nvSpPr>
          <p:spPr bwMode="auto">
            <a:xfrm>
              <a:off x="1920" y="3168"/>
              <a:ext cx="144" cy="576"/>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0" name="Rectangle 30">
              <a:extLst>
                <a:ext uri="{FF2B5EF4-FFF2-40B4-BE49-F238E27FC236}">
                  <a16:creationId xmlns:a16="http://schemas.microsoft.com/office/drawing/2014/main" id="{D67AD000-303D-4408-8CCF-80D89EE46F0C}"/>
                </a:ext>
              </a:extLst>
            </p:cNvPr>
            <p:cNvSpPr>
              <a:spLocks noChangeArrowheads="1"/>
            </p:cNvSpPr>
            <p:nvPr/>
          </p:nvSpPr>
          <p:spPr bwMode="auto">
            <a:xfrm>
              <a:off x="2496" y="3168"/>
              <a:ext cx="144" cy="576"/>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1" name="Rectangle 31">
              <a:extLst>
                <a:ext uri="{FF2B5EF4-FFF2-40B4-BE49-F238E27FC236}">
                  <a16:creationId xmlns:a16="http://schemas.microsoft.com/office/drawing/2014/main" id="{5A98369D-1637-4549-827C-C8FBCFD41513}"/>
                </a:ext>
              </a:extLst>
            </p:cNvPr>
            <p:cNvSpPr>
              <a:spLocks noChangeArrowheads="1"/>
            </p:cNvSpPr>
            <p:nvPr/>
          </p:nvSpPr>
          <p:spPr bwMode="auto">
            <a:xfrm>
              <a:off x="3072" y="3168"/>
              <a:ext cx="144" cy="576"/>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2" name="Rectangle 32">
              <a:extLst>
                <a:ext uri="{FF2B5EF4-FFF2-40B4-BE49-F238E27FC236}">
                  <a16:creationId xmlns:a16="http://schemas.microsoft.com/office/drawing/2014/main" id="{E6EF3BD2-207C-4EBE-B6C6-84F96F967051}"/>
                </a:ext>
              </a:extLst>
            </p:cNvPr>
            <p:cNvSpPr>
              <a:spLocks noChangeArrowheads="1"/>
            </p:cNvSpPr>
            <p:nvPr/>
          </p:nvSpPr>
          <p:spPr bwMode="auto">
            <a:xfrm>
              <a:off x="3648" y="3168"/>
              <a:ext cx="144" cy="576"/>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3" name="Rectangle 33">
              <a:extLst>
                <a:ext uri="{FF2B5EF4-FFF2-40B4-BE49-F238E27FC236}">
                  <a16:creationId xmlns:a16="http://schemas.microsoft.com/office/drawing/2014/main" id="{116AE951-90E4-459D-A43F-4AA2ADD78DB7}"/>
                </a:ext>
              </a:extLst>
            </p:cNvPr>
            <p:cNvSpPr>
              <a:spLocks noChangeArrowheads="1"/>
            </p:cNvSpPr>
            <p:nvPr/>
          </p:nvSpPr>
          <p:spPr bwMode="auto">
            <a:xfrm>
              <a:off x="4224" y="3168"/>
              <a:ext cx="144" cy="576"/>
            </a:xfrm>
            <a:prstGeom prst="rect">
              <a:avLst/>
            </a:prstGeom>
            <a:solidFill>
              <a:srgbClr val="99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grpSp>
        <p:nvGrpSpPr>
          <p:cNvPr id="64" name="Group 34">
            <a:extLst>
              <a:ext uri="{FF2B5EF4-FFF2-40B4-BE49-F238E27FC236}">
                <a16:creationId xmlns:a16="http://schemas.microsoft.com/office/drawing/2014/main" id="{34ACE88F-1A73-4739-8238-A079B27EC688}"/>
              </a:ext>
            </a:extLst>
          </p:cNvPr>
          <p:cNvGrpSpPr>
            <a:grpSpLocks/>
          </p:cNvGrpSpPr>
          <p:nvPr/>
        </p:nvGrpSpPr>
        <p:grpSpPr bwMode="auto">
          <a:xfrm>
            <a:off x="6778696" y="3112062"/>
            <a:ext cx="3290887" cy="914400"/>
            <a:chOff x="2064" y="3168"/>
            <a:chExt cx="2448" cy="576"/>
          </a:xfrm>
        </p:grpSpPr>
        <p:sp>
          <p:nvSpPr>
            <p:cNvPr id="65" name="Rectangle 35">
              <a:extLst>
                <a:ext uri="{FF2B5EF4-FFF2-40B4-BE49-F238E27FC236}">
                  <a16:creationId xmlns:a16="http://schemas.microsoft.com/office/drawing/2014/main" id="{3A1187AF-1D5E-4965-A1AD-4D99FE270DD5}"/>
                </a:ext>
              </a:extLst>
            </p:cNvPr>
            <p:cNvSpPr>
              <a:spLocks noChangeArrowheads="1"/>
            </p:cNvSpPr>
            <p:nvPr/>
          </p:nvSpPr>
          <p:spPr bwMode="auto">
            <a:xfrm>
              <a:off x="2064" y="3168"/>
              <a:ext cx="144" cy="576"/>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6" name="Rectangle 36">
              <a:extLst>
                <a:ext uri="{FF2B5EF4-FFF2-40B4-BE49-F238E27FC236}">
                  <a16:creationId xmlns:a16="http://schemas.microsoft.com/office/drawing/2014/main" id="{0E53A2CD-F85C-4E26-89E7-26926B049459}"/>
                </a:ext>
              </a:extLst>
            </p:cNvPr>
            <p:cNvSpPr>
              <a:spLocks noChangeArrowheads="1"/>
            </p:cNvSpPr>
            <p:nvPr/>
          </p:nvSpPr>
          <p:spPr bwMode="auto">
            <a:xfrm>
              <a:off x="2640" y="3168"/>
              <a:ext cx="144" cy="576"/>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7" name="Rectangle 37">
              <a:extLst>
                <a:ext uri="{FF2B5EF4-FFF2-40B4-BE49-F238E27FC236}">
                  <a16:creationId xmlns:a16="http://schemas.microsoft.com/office/drawing/2014/main" id="{6F555F3F-E902-4B76-964E-B27A6DAE8AD4}"/>
                </a:ext>
              </a:extLst>
            </p:cNvPr>
            <p:cNvSpPr>
              <a:spLocks noChangeArrowheads="1"/>
            </p:cNvSpPr>
            <p:nvPr/>
          </p:nvSpPr>
          <p:spPr bwMode="auto">
            <a:xfrm>
              <a:off x="3216" y="3168"/>
              <a:ext cx="144" cy="576"/>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8" name="Rectangle 38">
              <a:extLst>
                <a:ext uri="{FF2B5EF4-FFF2-40B4-BE49-F238E27FC236}">
                  <a16:creationId xmlns:a16="http://schemas.microsoft.com/office/drawing/2014/main" id="{59E4C77F-30BB-48DD-81D4-C51A258F3E86}"/>
                </a:ext>
              </a:extLst>
            </p:cNvPr>
            <p:cNvSpPr>
              <a:spLocks noChangeArrowheads="1"/>
            </p:cNvSpPr>
            <p:nvPr/>
          </p:nvSpPr>
          <p:spPr bwMode="auto">
            <a:xfrm>
              <a:off x="3792" y="3168"/>
              <a:ext cx="144" cy="576"/>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69" name="Rectangle 39">
              <a:extLst>
                <a:ext uri="{FF2B5EF4-FFF2-40B4-BE49-F238E27FC236}">
                  <a16:creationId xmlns:a16="http://schemas.microsoft.com/office/drawing/2014/main" id="{E57A2394-2508-40EB-8C4E-224F58FB33B6}"/>
                </a:ext>
              </a:extLst>
            </p:cNvPr>
            <p:cNvSpPr>
              <a:spLocks noChangeArrowheads="1"/>
            </p:cNvSpPr>
            <p:nvPr/>
          </p:nvSpPr>
          <p:spPr bwMode="auto">
            <a:xfrm>
              <a:off x="4368" y="3168"/>
              <a:ext cx="144" cy="576"/>
            </a:xfrm>
            <a:prstGeom prst="rect">
              <a:avLst/>
            </a:prstGeom>
            <a:solidFill>
              <a:srgbClr val="FFCC00"/>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grpSp>
        <p:nvGrpSpPr>
          <p:cNvPr id="70" name="Group 40">
            <a:extLst>
              <a:ext uri="{FF2B5EF4-FFF2-40B4-BE49-F238E27FC236}">
                <a16:creationId xmlns:a16="http://schemas.microsoft.com/office/drawing/2014/main" id="{B51F3C5A-2F44-47F0-A6B4-CA99607C2C63}"/>
              </a:ext>
            </a:extLst>
          </p:cNvPr>
          <p:cNvGrpSpPr>
            <a:grpSpLocks/>
          </p:cNvGrpSpPr>
          <p:nvPr/>
        </p:nvGrpSpPr>
        <p:grpSpPr bwMode="auto">
          <a:xfrm>
            <a:off x="7007296" y="3112062"/>
            <a:ext cx="3290887" cy="914400"/>
            <a:chOff x="2208" y="3168"/>
            <a:chExt cx="2448" cy="576"/>
          </a:xfrm>
        </p:grpSpPr>
        <p:sp>
          <p:nvSpPr>
            <p:cNvPr id="71" name="Rectangle 41">
              <a:extLst>
                <a:ext uri="{FF2B5EF4-FFF2-40B4-BE49-F238E27FC236}">
                  <a16:creationId xmlns:a16="http://schemas.microsoft.com/office/drawing/2014/main" id="{BE65872F-6353-4E47-AE87-FC197ED4DAF4}"/>
                </a:ext>
              </a:extLst>
            </p:cNvPr>
            <p:cNvSpPr>
              <a:spLocks noChangeArrowheads="1"/>
            </p:cNvSpPr>
            <p:nvPr/>
          </p:nvSpPr>
          <p:spPr bwMode="auto">
            <a:xfrm>
              <a:off x="2208" y="3168"/>
              <a:ext cx="144" cy="576"/>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72" name="Rectangle 42">
              <a:extLst>
                <a:ext uri="{FF2B5EF4-FFF2-40B4-BE49-F238E27FC236}">
                  <a16:creationId xmlns:a16="http://schemas.microsoft.com/office/drawing/2014/main" id="{CB44660F-BD5A-480D-AFA1-D30B8ED6D26B}"/>
                </a:ext>
              </a:extLst>
            </p:cNvPr>
            <p:cNvSpPr>
              <a:spLocks noChangeArrowheads="1"/>
            </p:cNvSpPr>
            <p:nvPr/>
          </p:nvSpPr>
          <p:spPr bwMode="auto">
            <a:xfrm>
              <a:off x="2784" y="3168"/>
              <a:ext cx="144" cy="576"/>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73" name="Rectangle 43">
              <a:extLst>
                <a:ext uri="{FF2B5EF4-FFF2-40B4-BE49-F238E27FC236}">
                  <a16:creationId xmlns:a16="http://schemas.microsoft.com/office/drawing/2014/main" id="{3C774CB2-4833-4E2D-BC9B-982129A50C07}"/>
                </a:ext>
              </a:extLst>
            </p:cNvPr>
            <p:cNvSpPr>
              <a:spLocks noChangeArrowheads="1"/>
            </p:cNvSpPr>
            <p:nvPr/>
          </p:nvSpPr>
          <p:spPr bwMode="auto">
            <a:xfrm>
              <a:off x="3360" y="3168"/>
              <a:ext cx="144" cy="576"/>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74" name="Rectangle 44">
              <a:extLst>
                <a:ext uri="{FF2B5EF4-FFF2-40B4-BE49-F238E27FC236}">
                  <a16:creationId xmlns:a16="http://schemas.microsoft.com/office/drawing/2014/main" id="{99754BC2-15DA-4CDB-8597-562D31C202DE}"/>
                </a:ext>
              </a:extLst>
            </p:cNvPr>
            <p:cNvSpPr>
              <a:spLocks noChangeArrowheads="1"/>
            </p:cNvSpPr>
            <p:nvPr/>
          </p:nvSpPr>
          <p:spPr bwMode="auto">
            <a:xfrm>
              <a:off x="3936" y="3168"/>
              <a:ext cx="144" cy="576"/>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sp>
          <p:nvSpPr>
            <p:cNvPr id="75" name="Rectangle 45">
              <a:extLst>
                <a:ext uri="{FF2B5EF4-FFF2-40B4-BE49-F238E27FC236}">
                  <a16:creationId xmlns:a16="http://schemas.microsoft.com/office/drawing/2014/main" id="{8F409012-3683-4C63-9CB6-C1E96BBF6AFD}"/>
                </a:ext>
              </a:extLst>
            </p:cNvPr>
            <p:cNvSpPr>
              <a:spLocks noChangeArrowheads="1"/>
            </p:cNvSpPr>
            <p:nvPr/>
          </p:nvSpPr>
          <p:spPr bwMode="auto">
            <a:xfrm>
              <a:off x="4512" y="3168"/>
              <a:ext cx="144" cy="576"/>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endParaRPr kumimoji="1" lang="zh-CN" altLang="en-US" sz="2400" b="1" i="0" u="none" strike="noStrike" kern="0" cap="none" spc="0" normalizeH="0" baseline="0" noProof="0">
                <a:ln>
                  <a:noFill/>
                </a:ln>
                <a:solidFill>
                  <a:prstClr val="black"/>
                </a:solidFill>
                <a:effectLst/>
                <a:uLnTx/>
                <a:uFillTx/>
                <a:latin typeface="Tahoma" panose="020B0604030504040204" pitchFamily="34" charset="0"/>
                <a:ea typeface="宋体" panose="02010600030101010101" pitchFamily="2" charset="-122"/>
              </a:endParaRPr>
            </a:p>
          </p:txBody>
        </p:sp>
      </p:grpSp>
      <p:grpSp>
        <p:nvGrpSpPr>
          <p:cNvPr id="76" name="Group 50">
            <a:extLst>
              <a:ext uri="{FF2B5EF4-FFF2-40B4-BE49-F238E27FC236}">
                <a16:creationId xmlns:a16="http://schemas.microsoft.com/office/drawing/2014/main" id="{939CBBD9-7F0B-4512-880C-B8E7B3BAA1D3}"/>
              </a:ext>
            </a:extLst>
          </p:cNvPr>
          <p:cNvGrpSpPr>
            <a:grpSpLocks/>
          </p:cNvGrpSpPr>
          <p:nvPr/>
        </p:nvGrpSpPr>
        <p:grpSpPr bwMode="auto">
          <a:xfrm>
            <a:off x="6565971" y="3112062"/>
            <a:ext cx="3482975" cy="914400"/>
            <a:chOff x="1920" y="3168"/>
            <a:chExt cx="2592" cy="576"/>
          </a:xfrm>
        </p:grpSpPr>
        <p:sp>
          <p:nvSpPr>
            <p:cNvPr id="77" name="Line 51">
              <a:extLst>
                <a:ext uri="{FF2B5EF4-FFF2-40B4-BE49-F238E27FC236}">
                  <a16:creationId xmlns:a16="http://schemas.microsoft.com/office/drawing/2014/main" id="{00A15878-0449-48FE-98B5-C6D10C60944B}"/>
                </a:ext>
              </a:extLst>
            </p:cNvPr>
            <p:cNvSpPr>
              <a:spLocks noChangeShapeType="1"/>
            </p:cNvSpPr>
            <p:nvPr/>
          </p:nvSpPr>
          <p:spPr bwMode="auto">
            <a:xfrm>
              <a:off x="1920"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78" name="Line 52">
              <a:extLst>
                <a:ext uri="{FF2B5EF4-FFF2-40B4-BE49-F238E27FC236}">
                  <a16:creationId xmlns:a16="http://schemas.microsoft.com/office/drawing/2014/main" id="{9423BD22-54A4-4F81-94AB-F1807DBEE4F7}"/>
                </a:ext>
              </a:extLst>
            </p:cNvPr>
            <p:cNvSpPr>
              <a:spLocks noChangeShapeType="1"/>
            </p:cNvSpPr>
            <p:nvPr/>
          </p:nvSpPr>
          <p:spPr bwMode="auto">
            <a:xfrm>
              <a:off x="2064"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79" name="Line 53">
              <a:extLst>
                <a:ext uri="{FF2B5EF4-FFF2-40B4-BE49-F238E27FC236}">
                  <a16:creationId xmlns:a16="http://schemas.microsoft.com/office/drawing/2014/main" id="{F66EE081-DB25-43C4-9172-FB69DA877BF0}"/>
                </a:ext>
              </a:extLst>
            </p:cNvPr>
            <p:cNvSpPr>
              <a:spLocks noChangeShapeType="1"/>
            </p:cNvSpPr>
            <p:nvPr/>
          </p:nvSpPr>
          <p:spPr bwMode="auto">
            <a:xfrm>
              <a:off x="2208"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0" name="Line 54">
              <a:extLst>
                <a:ext uri="{FF2B5EF4-FFF2-40B4-BE49-F238E27FC236}">
                  <a16:creationId xmlns:a16="http://schemas.microsoft.com/office/drawing/2014/main" id="{A3746E3A-E10B-46E9-BAF0-F2BE492A5785}"/>
                </a:ext>
              </a:extLst>
            </p:cNvPr>
            <p:cNvSpPr>
              <a:spLocks noChangeShapeType="1"/>
            </p:cNvSpPr>
            <p:nvPr/>
          </p:nvSpPr>
          <p:spPr bwMode="auto">
            <a:xfrm>
              <a:off x="2352"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1" name="Line 55">
              <a:extLst>
                <a:ext uri="{FF2B5EF4-FFF2-40B4-BE49-F238E27FC236}">
                  <a16:creationId xmlns:a16="http://schemas.microsoft.com/office/drawing/2014/main" id="{19956733-8684-4726-8AC2-2BEDF9058484}"/>
                </a:ext>
              </a:extLst>
            </p:cNvPr>
            <p:cNvSpPr>
              <a:spLocks noChangeShapeType="1"/>
            </p:cNvSpPr>
            <p:nvPr/>
          </p:nvSpPr>
          <p:spPr bwMode="auto">
            <a:xfrm>
              <a:off x="2496"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2" name="Line 56">
              <a:extLst>
                <a:ext uri="{FF2B5EF4-FFF2-40B4-BE49-F238E27FC236}">
                  <a16:creationId xmlns:a16="http://schemas.microsoft.com/office/drawing/2014/main" id="{592DBBE8-47C1-4166-B696-BBF6E28616EC}"/>
                </a:ext>
              </a:extLst>
            </p:cNvPr>
            <p:cNvSpPr>
              <a:spLocks noChangeShapeType="1"/>
            </p:cNvSpPr>
            <p:nvPr/>
          </p:nvSpPr>
          <p:spPr bwMode="auto">
            <a:xfrm>
              <a:off x="2640"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3" name="Line 57">
              <a:extLst>
                <a:ext uri="{FF2B5EF4-FFF2-40B4-BE49-F238E27FC236}">
                  <a16:creationId xmlns:a16="http://schemas.microsoft.com/office/drawing/2014/main" id="{2C825D14-0C54-4D50-A5D5-439E9A44752E}"/>
                </a:ext>
              </a:extLst>
            </p:cNvPr>
            <p:cNvSpPr>
              <a:spLocks noChangeShapeType="1"/>
            </p:cNvSpPr>
            <p:nvPr/>
          </p:nvSpPr>
          <p:spPr bwMode="auto">
            <a:xfrm>
              <a:off x="2784"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4" name="Line 58">
              <a:extLst>
                <a:ext uri="{FF2B5EF4-FFF2-40B4-BE49-F238E27FC236}">
                  <a16:creationId xmlns:a16="http://schemas.microsoft.com/office/drawing/2014/main" id="{95422FE1-8D10-439E-B315-10C53C44FB9B}"/>
                </a:ext>
              </a:extLst>
            </p:cNvPr>
            <p:cNvSpPr>
              <a:spLocks noChangeShapeType="1"/>
            </p:cNvSpPr>
            <p:nvPr/>
          </p:nvSpPr>
          <p:spPr bwMode="auto">
            <a:xfrm>
              <a:off x="2928"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5" name="Line 59">
              <a:extLst>
                <a:ext uri="{FF2B5EF4-FFF2-40B4-BE49-F238E27FC236}">
                  <a16:creationId xmlns:a16="http://schemas.microsoft.com/office/drawing/2014/main" id="{0C9DBE97-DA99-4E55-A67D-C019A1067171}"/>
                </a:ext>
              </a:extLst>
            </p:cNvPr>
            <p:cNvSpPr>
              <a:spLocks noChangeShapeType="1"/>
            </p:cNvSpPr>
            <p:nvPr/>
          </p:nvSpPr>
          <p:spPr bwMode="auto">
            <a:xfrm>
              <a:off x="3072"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6" name="Line 60">
              <a:extLst>
                <a:ext uri="{FF2B5EF4-FFF2-40B4-BE49-F238E27FC236}">
                  <a16:creationId xmlns:a16="http://schemas.microsoft.com/office/drawing/2014/main" id="{B88E14DB-9010-4F67-9E2D-06853D6BAE1F}"/>
                </a:ext>
              </a:extLst>
            </p:cNvPr>
            <p:cNvSpPr>
              <a:spLocks noChangeShapeType="1"/>
            </p:cNvSpPr>
            <p:nvPr/>
          </p:nvSpPr>
          <p:spPr bwMode="auto">
            <a:xfrm>
              <a:off x="3216"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7" name="Line 61">
              <a:extLst>
                <a:ext uri="{FF2B5EF4-FFF2-40B4-BE49-F238E27FC236}">
                  <a16:creationId xmlns:a16="http://schemas.microsoft.com/office/drawing/2014/main" id="{0ADDCDC8-C30B-41F5-966B-14BB4B26D028}"/>
                </a:ext>
              </a:extLst>
            </p:cNvPr>
            <p:cNvSpPr>
              <a:spLocks noChangeShapeType="1"/>
            </p:cNvSpPr>
            <p:nvPr/>
          </p:nvSpPr>
          <p:spPr bwMode="auto">
            <a:xfrm>
              <a:off x="3360"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8" name="Line 62">
              <a:extLst>
                <a:ext uri="{FF2B5EF4-FFF2-40B4-BE49-F238E27FC236}">
                  <a16:creationId xmlns:a16="http://schemas.microsoft.com/office/drawing/2014/main" id="{8D6FCB38-71EB-4EC3-9E72-3FD038CE6E72}"/>
                </a:ext>
              </a:extLst>
            </p:cNvPr>
            <p:cNvSpPr>
              <a:spLocks noChangeShapeType="1"/>
            </p:cNvSpPr>
            <p:nvPr/>
          </p:nvSpPr>
          <p:spPr bwMode="auto">
            <a:xfrm>
              <a:off x="3504"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89" name="Line 63">
              <a:extLst>
                <a:ext uri="{FF2B5EF4-FFF2-40B4-BE49-F238E27FC236}">
                  <a16:creationId xmlns:a16="http://schemas.microsoft.com/office/drawing/2014/main" id="{FA43CB71-9373-4BB9-B183-A1D3ADC394F4}"/>
                </a:ext>
              </a:extLst>
            </p:cNvPr>
            <p:cNvSpPr>
              <a:spLocks noChangeShapeType="1"/>
            </p:cNvSpPr>
            <p:nvPr/>
          </p:nvSpPr>
          <p:spPr bwMode="auto">
            <a:xfrm>
              <a:off x="3648"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0" name="Line 64">
              <a:extLst>
                <a:ext uri="{FF2B5EF4-FFF2-40B4-BE49-F238E27FC236}">
                  <a16:creationId xmlns:a16="http://schemas.microsoft.com/office/drawing/2014/main" id="{174CD83C-E361-4EE4-8380-72EFDD245D79}"/>
                </a:ext>
              </a:extLst>
            </p:cNvPr>
            <p:cNvSpPr>
              <a:spLocks noChangeShapeType="1"/>
            </p:cNvSpPr>
            <p:nvPr/>
          </p:nvSpPr>
          <p:spPr bwMode="auto">
            <a:xfrm>
              <a:off x="3792"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1" name="Line 65">
              <a:extLst>
                <a:ext uri="{FF2B5EF4-FFF2-40B4-BE49-F238E27FC236}">
                  <a16:creationId xmlns:a16="http://schemas.microsoft.com/office/drawing/2014/main" id="{F408CC05-1EF3-424A-94C8-3296F73653D1}"/>
                </a:ext>
              </a:extLst>
            </p:cNvPr>
            <p:cNvSpPr>
              <a:spLocks noChangeShapeType="1"/>
            </p:cNvSpPr>
            <p:nvPr/>
          </p:nvSpPr>
          <p:spPr bwMode="auto">
            <a:xfrm>
              <a:off x="3936"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2" name="Line 66">
              <a:extLst>
                <a:ext uri="{FF2B5EF4-FFF2-40B4-BE49-F238E27FC236}">
                  <a16:creationId xmlns:a16="http://schemas.microsoft.com/office/drawing/2014/main" id="{259DA698-31E5-46F2-A0C8-335E43CFEC84}"/>
                </a:ext>
              </a:extLst>
            </p:cNvPr>
            <p:cNvSpPr>
              <a:spLocks noChangeShapeType="1"/>
            </p:cNvSpPr>
            <p:nvPr/>
          </p:nvSpPr>
          <p:spPr bwMode="auto">
            <a:xfrm>
              <a:off x="4080"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3" name="Line 67">
              <a:extLst>
                <a:ext uri="{FF2B5EF4-FFF2-40B4-BE49-F238E27FC236}">
                  <a16:creationId xmlns:a16="http://schemas.microsoft.com/office/drawing/2014/main" id="{86EB3B98-B8B4-47C6-AAD1-A484F9D68526}"/>
                </a:ext>
              </a:extLst>
            </p:cNvPr>
            <p:cNvSpPr>
              <a:spLocks noChangeShapeType="1"/>
            </p:cNvSpPr>
            <p:nvPr/>
          </p:nvSpPr>
          <p:spPr bwMode="auto">
            <a:xfrm>
              <a:off x="4224"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4" name="Line 68">
              <a:extLst>
                <a:ext uri="{FF2B5EF4-FFF2-40B4-BE49-F238E27FC236}">
                  <a16:creationId xmlns:a16="http://schemas.microsoft.com/office/drawing/2014/main" id="{7DE87817-483A-4609-B491-3F008CA9D11C}"/>
                </a:ext>
              </a:extLst>
            </p:cNvPr>
            <p:cNvSpPr>
              <a:spLocks noChangeShapeType="1"/>
            </p:cNvSpPr>
            <p:nvPr/>
          </p:nvSpPr>
          <p:spPr bwMode="auto">
            <a:xfrm>
              <a:off x="4368"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5" name="Line 69">
              <a:extLst>
                <a:ext uri="{FF2B5EF4-FFF2-40B4-BE49-F238E27FC236}">
                  <a16:creationId xmlns:a16="http://schemas.microsoft.com/office/drawing/2014/main" id="{97FCDC04-441B-4750-A8F3-0AA3FD6FD046}"/>
                </a:ext>
              </a:extLst>
            </p:cNvPr>
            <p:cNvSpPr>
              <a:spLocks noChangeShapeType="1"/>
            </p:cNvSpPr>
            <p:nvPr/>
          </p:nvSpPr>
          <p:spPr bwMode="auto">
            <a:xfrm>
              <a:off x="4512" y="3168"/>
              <a:ext cx="0" cy="576"/>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pSp>
      <p:grpSp>
        <p:nvGrpSpPr>
          <p:cNvPr id="96" name="Group 75">
            <a:extLst>
              <a:ext uri="{FF2B5EF4-FFF2-40B4-BE49-F238E27FC236}">
                <a16:creationId xmlns:a16="http://schemas.microsoft.com/office/drawing/2014/main" id="{8C405EA3-66B8-42F8-B877-C10AA945409F}"/>
              </a:ext>
            </a:extLst>
          </p:cNvPr>
          <p:cNvGrpSpPr>
            <a:grpSpLocks/>
          </p:cNvGrpSpPr>
          <p:nvPr/>
        </p:nvGrpSpPr>
        <p:grpSpPr bwMode="auto">
          <a:xfrm>
            <a:off x="6465958" y="3112062"/>
            <a:ext cx="3678238" cy="914400"/>
            <a:chOff x="1848" y="3168"/>
            <a:chExt cx="2736" cy="576"/>
          </a:xfrm>
        </p:grpSpPr>
        <p:sp>
          <p:nvSpPr>
            <p:cNvPr id="97" name="Line 76">
              <a:extLst>
                <a:ext uri="{FF2B5EF4-FFF2-40B4-BE49-F238E27FC236}">
                  <a16:creationId xmlns:a16="http://schemas.microsoft.com/office/drawing/2014/main" id="{AD51B749-9C7D-47D0-8CF3-65AD6CD89BB6}"/>
                </a:ext>
              </a:extLst>
            </p:cNvPr>
            <p:cNvSpPr>
              <a:spLocks noChangeShapeType="1"/>
            </p:cNvSpPr>
            <p:nvPr/>
          </p:nvSpPr>
          <p:spPr bwMode="auto">
            <a:xfrm>
              <a:off x="1848"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8" name="Line 77">
              <a:extLst>
                <a:ext uri="{FF2B5EF4-FFF2-40B4-BE49-F238E27FC236}">
                  <a16:creationId xmlns:a16="http://schemas.microsoft.com/office/drawing/2014/main" id="{7D41116F-C45D-4A0D-96E8-986723563C20}"/>
                </a:ext>
              </a:extLst>
            </p:cNvPr>
            <p:cNvSpPr>
              <a:spLocks noChangeShapeType="1"/>
            </p:cNvSpPr>
            <p:nvPr/>
          </p:nvSpPr>
          <p:spPr bwMode="auto">
            <a:xfrm>
              <a:off x="1992"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99" name="Line 78">
              <a:extLst>
                <a:ext uri="{FF2B5EF4-FFF2-40B4-BE49-F238E27FC236}">
                  <a16:creationId xmlns:a16="http://schemas.microsoft.com/office/drawing/2014/main" id="{F9CC54F8-598A-4F5D-A90F-7DCA11287A12}"/>
                </a:ext>
              </a:extLst>
            </p:cNvPr>
            <p:cNvSpPr>
              <a:spLocks noChangeShapeType="1"/>
            </p:cNvSpPr>
            <p:nvPr/>
          </p:nvSpPr>
          <p:spPr bwMode="auto">
            <a:xfrm>
              <a:off x="2136"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0" name="Line 79">
              <a:extLst>
                <a:ext uri="{FF2B5EF4-FFF2-40B4-BE49-F238E27FC236}">
                  <a16:creationId xmlns:a16="http://schemas.microsoft.com/office/drawing/2014/main" id="{8973038F-3836-4F79-BC31-FFE439414434}"/>
                </a:ext>
              </a:extLst>
            </p:cNvPr>
            <p:cNvSpPr>
              <a:spLocks noChangeShapeType="1"/>
            </p:cNvSpPr>
            <p:nvPr/>
          </p:nvSpPr>
          <p:spPr bwMode="auto">
            <a:xfrm>
              <a:off x="2280"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1" name="Line 80">
              <a:extLst>
                <a:ext uri="{FF2B5EF4-FFF2-40B4-BE49-F238E27FC236}">
                  <a16:creationId xmlns:a16="http://schemas.microsoft.com/office/drawing/2014/main" id="{353C246A-0F8B-4657-9430-E83CCECED06E}"/>
                </a:ext>
              </a:extLst>
            </p:cNvPr>
            <p:cNvSpPr>
              <a:spLocks noChangeShapeType="1"/>
            </p:cNvSpPr>
            <p:nvPr/>
          </p:nvSpPr>
          <p:spPr bwMode="auto">
            <a:xfrm>
              <a:off x="2424"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2" name="Line 81">
              <a:extLst>
                <a:ext uri="{FF2B5EF4-FFF2-40B4-BE49-F238E27FC236}">
                  <a16:creationId xmlns:a16="http://schemas.microsoft.com/office/drawing/2014/main" id="{8901CA7B-D80E-49F4-841F-C1ADD9210D6D}"/>
                </a:ext>
              </a:extLst>
            </p:cNvPr>
            <p:cNvSpPr>
              <a:spLocks noChangeShapeType="1"/>
            </p:cNvSpPr>
            <p:nvPr/>
          </p:nvSpPr>
          <p:spPr bwMode="auto">
            <a:xfrm>
              <a:off x="2568"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3" name="Line 82">
              <a:extLst>
                <a:ext uri="{FF2B5EF4-FFF2-40B4-BE49-F238E27FC236}">
                  <a16:creationId xmlns:a16="http://schemas.microsoft.com/office/drawing/2014/main" id="{E94F42C9-E924-4AA0-A10F-A7A3DABE8E0A}"/>
                </a:ext>
              </a:extLst>
            </p:cNvPr>
            <p:cNvSpPr>
              <a:spLocks noChangeShapeType="1"/>
            </p:cNvSpPr>
            <p:nvPr/>
          </p:nvSpPr>
          <p:spPr bwMode="auto">
            <a:xfrm>
              <a:off x="2712"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4" name="Line 83">
              <a:extLst>
                <a:ext uri="{FF2B5EF4-FFF2-40B4-BE49-F238E27FC236}">
                  <a16:creationId xmlns:a16="http://schemas.microsoft.com/office/drawing/2014/main" id="{A95BFDD5-1556-4172-ACD7-B0C5C0FC39FF}"/>
                </a:ext>
              </a:extLst>
            </p:cNvPr>
            <p:cNvSpPr>
              <a:spLocks noChangeShapeType="1"/>
            </p:cNvSpPr>
            <p:nvPr/>
          </p:nvSpPr>
          <p:spPr bwMode="auto">
            <a:xfrm>
              <a:off x="2856"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5" name="Line 84">
              <a:extLst>
                <a:ext uri="{FF2B5EF4-FFF2-40B4-BE49-F238E27FC236}">
                  <a16:creationId xmlns:a16="http://schemas.microsoft.com/office/drawing/2014/main" id="{A6A25065-CDCE-4CDE-8FAA-AFE73859F79F}"/>
                </a:ext>
              </a:extLst>
            </p:cNvPr>
            <p:cNvSpPr>
              <a:spLocks noChangeShapeType="1"/>
            </p:cNvSpPr>
            <p:nvPr/>
          </p:nvSpPr>
          <p:spPr bwMode="auto">
            <a:xfrm>
              <a:off x="3000"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6" name="Line 85">
              <a:extLst>
                <a:ext uri="{FF2B5EF4-FFF2-40B4-BE49-F238E27FC236}">
                  <a16:creationId xmlns:a16="http://schemas.microsoft.com/office/drawing/2014/main" id="{370CFCC9-5752-4541-B004-EF85F4D60633}"/>
                </a:ext>
              </a:extLst>
            </p:cNvPr>
            <p:cNvSpPr>
              <a:spLocks noChangeShapeType="1"/>
            </p:cNvSpPr>
            <p:nvPr/>
          </p:nvSpPr>
          <p:spPr bwMode="auto">
            <a:xfrm>
              <a:off x="3144"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7" name="Line 86">
              <a:extLst>
                <a:ext uri="{FF2B5EF4-FFF2-40B4-BE49-F238E27FC236}">
                  <a16:creationId xmlns:a16="http://schemas.microsoft.com/office/drawing/2014/main" id="{7916A9B4-6E5B-4681-A6FB-720CE2296C49}"/>
                </a:ext>
              </a:extLst>
            </p:cNvPr>
            <p:cNvSpPr>
              <a:spLocks noChangeShapeType="1"/>
            </p:cNvSpPr>
            <p:nvPr/>
          </p:nvSpPr>
          <p:spPr bwMode="auto">
            <a:xfrm>
              <a:off x="3288"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8" name="Line 87">
              <a:extLst>
                <a:ext uri="{FF2B5EF4-FFF2-40B4-BE49-F238E27FC236}">
                  <a16:creationId xmlns:a16="http://schemas.microsoft.com/office/drawing/2014/main" id="{C1FECAF0-99AA-4FDE-A54E-6E4FC118837B}"/>
                </a:ext>
              </a:extLst>
            </p:cNvPr>
            <p:cNvSpPr>
              <a:spLocks noChangeShapeType="1"/>
            </p:cNvSpPr>
            <p:nvPr/>
          </p:nvSpPr>
          <p:spPr bwMode="auto">
            <a:xfrm>
              <a:off x="3432"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09" name="Line 88">
              <a:extLst>
                <a:ext uri="{FF2B5EF4-FFF2-40B4-BE49-F238E27FC236}">
                  <a16:creationId xmlns:a16="http://schemas.microsoft.com/office/drawing/2014/main" id="{47AEAA69-6CEA-486E-B679-CE73270CAE63}"/>
                </a:ext>
              </a:extLst>
            </p:cNvPr>
            <p:cNvSpPr>
              <a:spLocks noChangeShapeType="1"/>
            </p:cNvSpPr>
            <p:nvPr/>
          </p:nvSpPr>
          <p:spPr bwMode="auto">
            <a:xfrm>
              <a:off x="3576"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0" name="Line 89">
              <a:extLst>
                <a:ext uri="{FF2B5EF4-FFF2-40B4-BE49-F238E27FC236}">
                  <a16:creationId xmlns:a16="http://schemas.microsoft.com/office/drawing/2014/main" id="{54A9161A-89AA-43FC-9202-B0BD42204A2E}"/>
                </a:ext>
              </a:extLst>
            </p:cNvPr>
            <p:cNvSpPr>
              <a:spLocks noChangeShapeType="1"/>
            </p:cNvSpPr>
            <p:nvPr/>
          </p:nvSpPr>
          <p:spPr bwMode="auto">
            <a:xfrm>
              <a:off x="3720"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1" name="Line 90">
              <a:extLst>
                <a:ext uri="{FF2B5EF4-FFF2-40B4-BE49-F238E27FC236}">
                  <a16:creationId xmlns:a16="http://schemas.microsoft.com/office/drawing/2014/main" id="{B87BE9F7-7B09-4EDD-A0DD-156E77B80333}"/>
                </a:ext>
              </a:extLst>
            </p:cNvPr>
            <p:cNvSpPr>
              <a:spLocks noChangeShapeType="1"/>
            </p:cNvSpPr>
            <p:nvPr/>
          </p:nvSpPr>
          <p:spPr bwMode="auto">
            <a:xfrm>
              <a:off x="3864"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2" name="Line 91">
              <a:extLst>
                <a:ext uri="{FF2B5EF4-FFF2-40B4-BE49-F238E27FC236}">
                  <a16:creationId xmlns:a16="http://schemas.microsoft.com/office/drawing/2014/main" id="{3452DE7F-B38A-46C7-B45F-6F7980B94F5C}"/>
                </a:ext>
              </a:extLst>
            </p:cNvPr>
            <p:cNvSpPr>
              <a:spLocks noChangeShapeType="1"/>
            </p:cNvSpPr>
            <p:nvPr/>
          </p:nvSpPr>
          <p:spPr bwMode="auto">
            <a:xfrm>
              <a:off x="4008"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3" name="Line 92">
              <a:extLst>
                <a:ext uri="{FF2B5EF4-FFF2-40B4-BE49-F238E27FC236}">
                  <a16:creationId xmlns:a16="http://schemas.microsoft.com/office/drawing/2014/main" id="{F32EABA4-93EC-4775-970C-102F8BE45D47}"/>
                </a:ext>
              </a:extLst>
            </p:cNvPr>
            <p:cNvSpPr>
              <a:spLocks noChangeShapeType="1"/>
            </p:cNvSpPr>
            <p:nvPr/>
          </p:nvSpPr>
          <p:spPr bwMode="auto">
            <a:xfrm>
              <a:off x="4152"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4" name="Line 93">
              <a:extLst>
                <a:ext uri="{FF2B5EF4-FFF2-40B4-BE49-F238E27FC236}">
                  <a16:creationId xmlns:a16="http://schemas.microsoft.com/office/drawing/2014/main" id="{9D5F36C1-DC3D-4982-B1AF-1D89EAC57C23}"/>
                </a:ext>
              </a:extLst>
            </p:cNvPr>
            <p:cNvSpPr>
              <a:spLocks noChangeShapeType="1"/>
            </p:cNvSpPr>
            <p:nvPr/>
          </p:nvSpPr>
          <p:spPr bwMode="auto">
            <a:xfrm>
              <a:off x="4296"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5" name="Line 94">
              <a:extLst>
                <a:ext uri="{FF2B5EF4-FFF2-40B4-BE49-F238E27FC236}">
                  <a16:creationId xmlns:a16="http://schemas.microsoft.com/office/drawing/2014/main" id="{08BE2D5D-3A63-4AEC-B236-BC12A0A5BC81}"/>
                </a:ext>
              </a:extLst>
            </p:cNvPr>
            <p:cNvSpPr>
              <a:spLocks noChangeShapeType="1"/>
            </p:cNvSpPr>
            <p:nvPr/>
          </p:nvSpPr>
          <p:spPr bwMode="auto">
            <a:xfrm>
              <a:off x="4440"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
          <p:nvSpPr>
            <p:cNvPr id="116" name="Line 95">
              <a:extLst>
                <a:ext uri="{FF2B5EF4-FFF2-40B4-BE49-F238E27FC236}">
                  <a16:creationId xmlns:a16="http://schemas.microsoft.com/office/drawing/2014/main" id="{E4A3D49B-4C08-4CEE-9F32-1397940E6075}"/>
                </a:ext>
              </a:extLst>
            </p:cNvPr>
            <p:cNvSpPr>
              <a:spLocks noChangeShapeType="1"/>
            </p:cNvSpPr>
            <p:nvPr/>
          </p:nvSpPr>
          <p:spPr bwMode="auto">
            <a:xfrm>
              <a:off x="4584" y="3168"/>
              <a:ext cx="0" cy="576"/>
            </a:xfrm>
            <a:prstGeom prst="line">
              <a:avLst/>
            </a:prstGeom>
            <a:noFill/>
            <a:ln w="9525">
              <a:solidFill>
                <a:sysClr val="windowText" lastClr="00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grpSp>
      <p:sp>
        <p:nvSpPr>
          <p:cNvPr id="117" name="Text Box 16">
            <a:extLst>
              <a:ext uri="{FF2B5EF4-FFF2-40B4-BE49-F238E27FC236}">
                <a16:creationId xmlns:a16="http://schemas.microsoft.com/office/drawing/2014/main" id="{FAF5E4A8-A2B9-4EA6-8D8B-7E9059F8E796}"/>
              </a:ext>
            </a:extLst>
          </p:cNvPr>
          <p:cNvSpPr txBox="1">
            <a:spLocks noChangeArrowheads="1"/>
          </p:cNvSpPr>
          <p:nvPr/>
        </p:nvSpPr>
        <p:spPr bwMode="auto">
          <a:xfrm>
            <a:off x="6156396" y="4186800"/>
            <a:ext cx="1074737" cy="461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srgbClr val="FF0000"/>
                </a:solidFill>
                <a:effectLst/>
                <a:uLnTx/>
                <a:uFillTx/>
                <a:latin typeface="Arial" panose="020B0604020202020204" pitchFamily="34" charset="0"/>
                <a:ea typeface="宋体" panose="02010600030101010101" pitchFamily="2" charset="-122"/>
              </a:rPr>
              <a:t>TDMA</a:t>
            </a:r>
            <a:endParaRPr kumimoji="0" lang="fr-FR" altLang="zh-CN" sz="2400" b="1" i="0" u="none" strike="noStrike" kern="0" cap="none" spc="0" normalizeH="0" baseline="0" noProof="0">
              <a:ln>
                <a:noFill/>
              </a:ln>
              <a:solidFill>
                <a:srgbClr val="FF0000"/>
              </a:solidFill>
              <a:effectLst/>
              <a:uLnTx/>
              <a:uFillTx/>
              <a:latin typeface="Arial" panose="020B0604020202020204" pitchFamily="34" charset="0"/>
              <a:ea typeface="宋体" panose="02010600030101010101" pitchFamily="2" charset="-122"/>
            </a:endParaRPr>
          </a:p>
        </p:txBody>
      </p:sp>
      <p:grpSp>
        <p:nvGrpSpPr>
          <p:cNvPr id="118" name="组合 110">
            <a:extLst>
              <a:ext uri="{FF2B5EF4-FFF2-40B4-BE49-F238E27FC236}">
                <a16:creationId xmlns:a16="http://schemas.microsoft.com/office/drawing/2014/main" id="{F6DC786A-B70C-4D57-BDE4-6E71C4CDC837}"/>
              </a:ext>
            </a:extLst>
          </p:cNvPr>
          <p:cNvGrpSpPr>
            <a:grpSpLocks/>
          </p:cNvGrpSpPr>
          <p:nvPr/>
        </p:nvGrpSpPr>
        <p:grpSpPr bwMode="auto">
          <a:xfrm>
            <a:off x="1936821" y="4648762"/>
            <a:ext cx="4105275" cy="1630363"/>
            <a:chOff x="538187" y="4504555"/>
            <a:chExt cx="3635527" cy="1588182"/>
          </a:xfrm>
        </p:grpSpPr>
        <p:grpSp>
          <p:nvGrpSpPr>
            <p:cNvPr id="119" name="组合 111">
              <a:extLst>
                <a:ext uri="{FF2B5EF4-FFF2-40B4-BE49-F238E27FC236}">
                  <a16:creationId xmlns:a16="http://schemas.microsoft.com/office/drawing/2014/main" id="{0365EE5C-F3C4-4AFD-B39E-C71F54B3C0C8}"/>
                </a:ext>
              </a:extLst>
            </p:cNvPr>
            <p:cNvGrpSpPr>
              <a:grpSpLocks/>
            </p:cNvGrpSpPr>
            <p:nvPr/>
          </p:nvGrpSpPr>
          <p:grpSpPr bwMode="auto">
            <a:xfrm>
              <a:off x="538187" y="4504556"/>
              <a:ext cx="3635527" cy="1588181"/>
              <a:chOff x="692152" y="4177304"/>
              <a:chExt cx="7991498" cy="1309721"/>
            </a:xfrm>
          </p:grpSpPr>
          <p:sp>
            <p:nvSpPr>
              <p:cNvPr id="121" name="矩形 120">
                <a:extLst>
                  <a:ext uri="{FF2B5EF4-FFF2-40B4-BE49-F238E27FC236}">
                    <a16:creationId xmlns:a16="http://schemas.microsoft.com/office/drawing/2014/main" id="{FEC5A843-C01F-49C9-ACDE-0144862BB102}"/>
                  </a:ext>
                </a:extLst>
              </p:cNvPr>
              <p:cNvSpPr/>
              <p:nvPr/>
            </p:nvSpPr>
            <p:spPr>
              <a:xfrm>
                <a:off x="738505" y="4177303"/>
                <a:ext cx="7898789" cy="129696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2" name="L 形 121">
                <a:extLst>
                  <a:ext uri="{FF2B5EF4-FFF2-40B4-BE49-F238E27FC236}">
                    <a16:creationId xmlns:a16="http://schemas.microsoft.com/office/drawing/2014/main" id="{54E42435-C012-4FC5-AE60-846AF7CD677C}"/>
                  </a:ext>
                </a:extLst>
              </p:cNvPr>
              <p:cNvSpPr/>
              <p:nvPr/>
            </p:nvSpPr>
            <p:spPr>
              <a:xfrm rot="5400000">
                <a:off x="698682" y="4170773"/>
                <a:ext cx="258884" cy="271946"/>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3" name="L 形 122">
                <a:extLst>
                  <a:ext uri="{FF2B5EF4-FFF2-40B4-BE49-F238E27FC236}">
                    <a16:creationId xmlns:a16="http://schemas.microsoft.com/office/drawing/2014/main" id="{B3C2DA1E-8BED-46A2-819C-3721CF961435}"/>
                  </a:ext>
                </a:extLst>
              </p:cNvPr>
              <p:cNvSpPr/>
              <p:nvPr/>
            </p:nvSpPr>
            <p:spPr>
              <a:xfrm rot="16200000">
                <a:off x="8429074" y="5232451"/>
                <a:ext cx="237204" cy="271946"/>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20" name="文本框 112">
              <a:extLst>
                <a:ext uri="{FF2B5EF4-FFF2-40B4-BE49-F238E27FC236}">
                  <a16:creationId xmlns:a16="http://schemas.microsoft.com/office/drawing/2014/main" id="{0F345249-FCFF-4EFF-8A3D-443D9AC30CA6}"/>
                </a:ext>
              </a:extLst>
            </p:cNvPr>
            <p:cNvSpPr txBox="1">
              <a:spLocks noChangeArrowheads="1"/>
            </p:cNvSpPr>
            <p:nvPr/>
          </p:nvSpPr>
          <p:spPr bwMode="auto">
            <a:xfrm>
              <a:off x="538187" y="4504555"/>
              <a:ext cx="3613793" cy="1340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将基带信号调制到不同频率载波上再进行叠加形成一个复合信号的技术</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一般需引入“保护频带”</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效率高、技术成熟、易实现</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grpSp>
      <p:grpSp>
        <p:nvGrpSpPr>
          <p:cNvPr id="124" name="组合 116">
            <a:extLst>
              <a:ext uri="{FF2B5EF4-FFF2-40B4-BE49-F238E27FC236}">
                <a16:creationId xmlns:a16="http://schemas.microsoft.com/office/drawing/2014/main" id="{2350A65B-66CB-4219-9289-BE8532DAD34C}"/>
              </a:ext>
            </a:extLst>
          </p:cNvPr>
          <p:cNvGrpSpPr>
            <a:grpSpLocks/>
          </p:cNvGrpSpPr>
          <p:nvPr/>
        </p:nvGrpSpPr>
        <p:grpSpPr bwMode="auto">
          <a:xfrm>
            <a:off x="6077021" y="4636062"/>
            <a:ext cx="4079875" cy="1733550"/>
            <a:chOff x="4534718" y="4648622"/>
            <a:chExt cx="4112500" cy="1690088"/>
          </a:xfrm>
        </p:grpSpPr>
        <p:grpSp>
          <p:nvGrpSpPr>
            <p:cNvPr id="125" name="组合 117">
              <a:extLst>
                <a:ext uri="{FF2B5EF4-FFF2-40B4-BE49-F238E27FC236}">
                  <a16:creationId xmlns:a16="http://schemas.microsoft.com/office/drawing/2014/main" id="{E690596B-194D-410A-A143-82136FF5A0E5}"/>
                </a:ext>
              </a:extLst>
            </p:cNvPr>
            <p:cNvGrpSpPr>
              <a:grpSpLocks/>
            </p:cNvGrpSpPr>
            <p:nvPr/>
          </p:nvGrpSpPr>
          <p:grpSpPr bwMode="auto">
            <a:xfrm>
              <a:off x="4534718" y="4648622"/>
              <a:ext cx="4105721" cy="1658339"/>
              <a:chOff x="692152" y="4177304"/>
              <a:chExt cx="7991498" cy="1309721"/>
            </a:xfrm>
          </p:grpSpPr>
          <p:sp>
            <p:nvSpPr>
              <p:cNvPr id="127" name="矩形 126">
                <a:extLst>
                  <a:ext uri="{FF2B5EF4-FFF2-40B4-BE49-F238E27FC236}">
                    <a16:creationId xmlns:a16="http://schemas.microsoft.com/office/drawing/2014/main" id="{54C46F2D-C791-463D-B1EB-01E9CFE29BE2}"/>
                  </a:ext>
                </a:extLst>
              </p:cNvPr>
              <p:cNvSpPr/>
              <p:nvPr/>
            </p:nvSpPr>
            <p:spPr>
              <a:xfrm>
                <a:off x="738871" y="4177304"/>
                <a:ext cx="7898794" cy="1296903"/>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8" name="L 形 127">
                <a:extLst>
                  <a:ext uri="{FF2B5EF4-FFF2-40B4-BE49-F238E27FC236}">
                    <a16:creationId xmlns:a16="http://schemas.microsoft.com/office/drawing/2014/main" id="{1D8E5A85-4B1D-4004-92D7-0D2C652FA0B4}"/>
                  </a:ext>
                </a:extLst>
              </p:cNvPr>
              <p:cNvSpPr/>
              <p:nvPr/>
            </p:nvSpPr>
            <p:spPr>
              <a:xfrm rot="5400000">
                <a:off x="698071" y="4171385"/>
                <a:ext cx="259136" cy="270975"/>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9" name="L 形 128">
                <a:extLst>
                  <a:ext uri="{FF2B5EF4-FFF2-40B4-BE49-F238E27FC236}">
                    <a16:creationId xmlns:a16="http://schemas.microsoft.com/office/drawing/2014/main" id="{4DC9CD84-12A2-4D45-80FE-7091785AB215}"/>
                  </a:ext>
                </a:extLst>
              </p:cNvPr>
              <p:cNvSpPr/>
              <p:nvPr/>
            </p:nvSpPr>
            <p:spPr>
              <a:xfrm rot="16200000">
                <a:off x="8430330" y="5232375"/>
                <a:ext cx="237134" cy="270977"/>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26" name="文本框 118">
              <a:extLst>
                <a:ext uri="{FF2B5EF4-FFF2-40B4-BE49-F238E27FC236}">
                  <a16:creationId xmlns:a16="http://schemas.microsoft.com/office/drawing/2014/main" id="{507A38A8-F07B-4F21-B183-56D3EAFF838F}"/>
                </a:ext>
              </a:extLst>
            </p:cNvPr>
            <p:cNvSpPr txBox="1">
              <a:spLocks noChangeArrowheads="1"/>
            </p:cNvSpPr>
            <p:nvPr/>
          </p:nvSpPr>
          <p:spPr bwMode="auto">
            <a:xfrm>
              <a:off x="4566042" y="4680371"/>
              <a:ext cx="4081176" cy="1658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将物理信道按照时间分成若干个时间片，轮流地分配给多个信号使用</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每个时间片由复用的一个信号占用</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a:p>
              <a:pPr marL="285750" marR="0" lvl="0" indent="-285750" defTabSz="914400" eaLnBrk="0" fontAlgn="base" latinLnBrk="0" hangingPunct="0">
                <a:lnSpc>
                  <a:spcPct val="130000"/>
                </a:lnSpc>
                <a:spcBef>
                  <a:spcPct val="0"/>
                </a:spcBef>
                <a:spcAft>
                  <a:spcPct val="0"/>
                </a:spcAft>
                <a:buClrTx/>
                <a:buSzTx/>
                <a:buFont typeface="Wingdings" panose="05000000000000000000" pitchFamily="2" charset="2"/>
                <a:buChar char="Ø"/>
                <a:tabLst/>
                <a:defRPr/>
              </a:pP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统计时分复用</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是一种改进，不固定地分配时隙，而是</a:t>
              </a:r>
              <a:r>
                <a:rPr kumimoji="0" lang="zh-CN" altLang="en-US" sz="1600" b="1" i="0" u="none" strike="noStrike" kern="0" cap="none" spc="0" normalizeH="0" baseline="0" noProof="0">
                  <a:ln>
                    <a:noFill/>
                  </a:ln>
                  <a:solidFill>
                    <a:srgbClr val="FF0000"/>
                  </a:solidFill>
                  <a:effectLst/>
                  <a:uLnTx/>
                  <a:uFillTx/>
                  <a:latin typeface="Times New Roman" panose="02020603050405020304" pitchFamily="18" charset="0"/>
                  <a:ea typeface="宋体" panose="02010600030101010101" pitchFamily="2" charset="-122"/>
                  <a:cs typeface="Times New Roman" panose="02020603050405020304" pitchFamily="18" charset="0"/>
                </a:rPr>
                <a:t>按需动态分配</a:t>
              </a: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时隙</a:t>
              </a:r>
              <a:endParaRPr kumimoji="0" lang="en-US" altLang="zh-CN" sz="1600" b="0" i="0" u="none" strike="noStrike" kern="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grpSp>
      <p:sp>
        <p:nvSpPr>
          <p:cNvPr id="130" name="Text Box 18">
            <a:extLst>
              <a:ext uri="{FF2B5EF4-FFF2-40B4-BE49-F238E27FC236}">
                <a16:creationId xmlns:a16="http://schemas.microsoft.com/office/drawing/2014/main" id="{076DDC23-831B-4A6D-A554-227D0D45FE2E}"/>
              </a:ext>
            </a:extLst>
          </p:cNvPr>
          <p:cNvSpPr txBox="1">
            <a:spLocks noChangeArrowheads="1"/>
          </p:cNvSpPr>
          <p:nvPr/>
        </p:nvSpPr>
        <p:spPr bwMode="auto">
          <a:xfrm>
            <a:off x="1857446" y="2448487"/>
            <a:ext cx="12906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frequency</a:t>
            </a:r>
            <a:endParaRPr kumimoji="0" lang="fr-FR" altLang="zh-CN" sz="24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014227512"/>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left)">
                                      <p:cBhvr>
                                        <p:cTn id="27" dur="500"/>
                                        <p:tgtEl>
                                          <p:spTgt spid="23"/>
                                        </p:tgtEl>
                                      </p:cBhvr>
                                    </p:animEffect>
                                  </p:childTnLst>
                                </p:cTn>
                              </p:par>
                            </p:childTnLst>
                          </p:cTn>
                        </p:par>
                        <p:par>
                          <p:cTn id="28" fill="hold">
                            <p:stCondLst>
                              <p:cond delay="1000"/>
                            </p:stCondLst>
                            <p:childTnLst>
                              <p:par>
                                <p:cTn id="29" presetID="22" presetClass="entr" presetSubtype="8"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wipe(left)">
                                      <p:cBhvr>
                                        <p:cTn id="31" dur="500"/>
                                        <p:tgtEl>
                                          <p:spTgt spid="24"/>
                                        </p:tgtEl>
                                      </p:cBhvr>
                                    </p:animEffect>
                                  </p:childTnLst>
                                </p:cTn>
                              </p:par>
                            </p:childTnLst>
                          </p:cTn>
                        </p:par>
                        <p:par>
                          <p:cTn id="32" fill="hold">
                            <p:stCondLst>
                              <p:cond delay="1500"/>
                            </p:stCondLst>
                            <p:childTnLst>
                              <p:par>
                                <p:cTn id="33" presetID="22" presetClass="entr" presetSubtype="8" fill="hold" grpId="0"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499"/>
                                          </p:stCondLst>
                                        </p:cTn>
                                        <p:tgtEl>
                                          <p:spTgt spid="4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wipe(up)">
                                      <p:cBhvr>
                                        <p:cTn id="49" dur="500"/>
                                        <p:tgtEl>
                                          <p:spTgt spid="76"/>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1" fill="hold" nodeType="clickEffect">
                                  <p:stCondLst>
                                    <p:cond delay="0"/>
                                  </p:stCondLst>
                                  <p:childTnLst>
                                    <p:set>
                                      <p:cBhvr>
                                        <p:cTn id="53" dur="1" fill="hold">
                                          <p:stCondLst>
                                            <p:cond delay="0"/>
                                          </p:stCondLst>
                                        </p:cTn>
                                        <p:tgtEl>
                                          <p:spTgt spid="52"/>
                                        </p:tgtEl>
                                        <p:attrNameLst>
                                          <p:attrName>style.visibility</p:attrName>
                                        </p:attrNameLst>
                                      </p:cBhvr>
                                      <p:to>
                                        <p:strVal val="visible"/>
                                      </p:to>
                                    </p:set>
                                    <p:animEffect transition="in" filter="wipe(up)">
                                      <p:cBhvr>
                                        <p:cTn id="54" dur="500"/>
                                        <p:tgtEl>
                                          <p:spTgt spid="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58"/>
                                        </p:tgtEl>
                                        <p:attrNameLst>
                                          <p:attrName>style.visibility</p:attrName>
                                        </p:attrNameLst>
                                      </p:cBhvr>
                                      <p:to>
                                        <p:strVal val="visible"/>
                                      </p:to>
                                    </p:set>
                                    <p:animEffect transition="in" filter="wipe(up)">
                                      <p:cBhvr>
                                        <p:cTn id="58" dur="500"/>
                                        <p:tgtEl>
                                          <p:spTgt spid="58"/>
                                        </p:tgtEl>
                                      </p:cBhvr>
                                    </p:animEffect>
                                  </p:childTnLst>
                                </p:cTn>
                              </p:par>
                            </p:childTnLst>
                          </p:cTn>
                        </p:par>
                        <p:par>
                          <p:cTn id="59" fill="hold">
                            <p:stCondLst>
                              <p:cond delay="1000"/>
                            </p:stCondLst>
                            <p:childTnLst>
                              <p:par>
                                <p:cTn id="60" presetID="22" presetClass="entr" presetSubtype="1" fill="hold" nodeType="after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up)">
                                      <p:cBhvr>
                                        <p:cTn id="62" dur="500"/>
                                        <p:tgtEl>
                                          <p:spTgt spid="64"/>
                                        </p:tgtEl>
                                      </p:cBhvr>
                                    </p:animEffect>
                                  </p:childTnLst>
                                </p:cTn>
                              </p:par>
                            </p:childTnLst>
                          </p:cTn>
                        </p:par>
                        <p:par>
                          <p:cTn id="63" fill="hold">
                            <p:stCondLst>
                              <p:cond delay="1500"/>
                            </p:stCondLst>
                            <p:childTnLst>
                              <p:par>
                                <p:cTn id="64" presetID="22" presetClass="entr" presetSubtype="1" fill="hold" nodeType="afterEffect">
                                  <p:stCondLst>
                                    <p:cond delay="0"/>
                                  </p:stCondLst>
                                  <p:childTnLst>
                                    <p:set>
                                      <p:cBhvr>
                                        <p:cTn id="65" dur="1" fill="hold">
                                          <p:stCondLst>
                                            <p:cond delay="0"/>
                                          </p:stCondLst>
                                        </p:cTn>
                                        <p:tgtEl>
                                          <p:spTgt spid="70"/>
                                        </p:tgtEl>
                                        <p:attrNameLst>
                                          <p:attrName>style.visibility</p:attrName>
                                        </p:attrNameLst>
                                      </p:cBhvr>
                                      <p:to>
                                        <p:strVal val="visible"/>
                                      </p:to>
                                    </p:set>
                                    <p:animEffect transition="in" filter="wipe(up)">
                                      <p:cBhvr>
                                        <p:cTn id="66" dur="500"/>
                                        <p:tgtEl>
                                          <p:spTgt spid="70"/>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1" fill="hold" nodeType="clickEffect">
                                  <p:stCondLst>
                                    <p:cond delay="0"/>
                                  </p:stCondLst>
                                  <p:childTnLst>
                                    <p:set>
                                      <p:cBhvr>
                                        <p:cTn id="70" dur="1" fill="hold">
                                          <p:stCondLst>
                                            <p:cond delay="0"/>
                                          </p:stCondLst>
                                        </p:cTn>
                                        <p:tgtEl>
                                          <p:spTgt spid="96"/>
                                        </p:tgtEl>
                                        <p:attrNameLst>
                                          <p:attrName>style.visibility</p:attrName>
                                        </p:attrNameLst>
                                      </p:cBhvr>
                                      <p:to>
                                        <p:strVal val="visible"/>
                                      </p:to>
                                    </p:set>
                                    <p:animEffect transition="in" filter="wipe(up)">
                                      <p:cBhvr>
                                        <p:cTn id="71"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P spid="22" grpId="0" animBg="1"/>
      <p:bldP spid="23" grpId="0" animBg="1"/>
      <p:bldP spid="24" grpId="0" animBg="1"/>
      <p:bldP spid="2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纯</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ALOHA (Pure ALOHA)</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pic>
        <p:nvPicPr>
          <p:cNvPr id="131" name="图片 123">
            <a:extLst>
              <a:ext uri="{FF2B5EF4-FFF2-40B4-BE49-F238E27FC236}">
                <a16:creationId xmlns:a16="http://schemas.microsoft.com/office/drawing/2014/main" id="{4D93A8DC-B6A1-44AC-9ED1-4BB70731F08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44850" y="1873137"/>
            <a:ext cx="5702300" cy="202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2" name="文本框 124">
            <a:extLst>
              <a:ext uri="{FF2B5EF4-FFF2-40B4-BE49-F238E27FC236}">
                <a16:creationId xmlns:a16="http://schemas.microsoft.com/office/drawing/2014/main" id="{8CD61463-6AB6-42E4-814C-FD39BB1B08A1}"/>
              </a:ext>
            </a:extLst>
          </p:cNvPr>
          <p:cNvSpPr txBox="1">
            <a:spLocks noChangeArrowheads="1"/>
          </p:cNvSpPr>
          <p:nvPr/>
        </p:nvSpPr>
        <p:spPr bwMode="auto">
          <a:xfrm>
            <a:off x="4981575" y="3967050"/>
            <a:ext cx="266541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spcBef>
                <a:spcPct val="0"/>
              </a:spcBef>
              <a:spcAft>
                <a:spcPct val="0"/>
              </a:spcAft>
            </a:pPr>
            <a:r>
              <a:rPr lang="en-US" altLang="zh-CN">
                <a:solidFill>
                  <a:prstClr val="black"/>
                </a:solidFill>
                <a:latin typeface="Times New Roman" panose="02020603050405020304" pitchFamily="18" charset="0"/>
                <a:cs typeface="Times New Roman" panose="02020603050405020304" pitchFamily="18" charset="0"/>
              </a:rPr>
              <a:t>ALOHA</a:t>
            </a:r>
            <a:r>
              <a:rPr lang="zh-CN" altLang="en-US">
                <a:solidFill>
                  <a:prstClr val="black"/>
                </a:solidFill>
                <a:latin typeface="Times New Roman" panose="02020603050405020304" pitchFamily="18" charset="0"/>
                <a:cs typeface="Times New Roman" panose="02020603050405020304" pitchFamily="18" charset="0"/>
              </a:rPr>
              <a:t>系统的一般模型</a:t>
            </a:r>
          </a:p>
        </p:txBody>
      </p:sp>
      <p:grpSp>
        <p:nvGrpSpPr>
          <p:cNvPr id="133" name="组合 125">
            <a:extLst>
              <a:ext uri="{FF2B5EF4-FFF2-40B4-BE49-F238E27FC236}">
                <a16:creationId xmlns:a16="http://schemas.microsoft.com/office/drawing/2014/main" id="{5B365C23-D203-4FFB-ABD0-9B7C1A8CBE79}"/>
              </a:ext>
            </a:extLst>
          </p:cNvPr>
          <p:cNvGrpSpPr>
            <a:grpSpLocks/>
          </p:cNvGrpSpPr>
          <p:nvPr/>
        </p:nvGrpSpPr>
        <p:grpSpPr bwMode="auto">
          <a:xfrm>
            <a:off x="1812925" y="4408375"/>
            <a:ext cx="8713788" cy="1884362"/>
            <a:chOff x="709392" y="1772815"/>
            <a:chExt cx="7823047" cy="1959369"/>
          </a:xfrm>
        </p:grpSpPr>
        <p:grpSp>
          <p:nvGrpSpPr>
            <p:cNvPr id="134" name="组合 126">
              <a:extLst>
                <a:ext uri="{FF2B5EF4-FFF2-40B4-BE49-F238E27FC236}">
                  <a16:creationId xmlns:a16="http://schemas.microsoft.com/office/drawing/2014/main" id="{C94A16C4-3665-49F3-84F2-7D11E77A5943}"/>
                </a:ext>
              </a:extLst>
            </p:cNvPr>
            <p:cNvGrpSpPr>
              <a:grpSpLocks/>
            </p:cNvGrpSpPr>
            <p:nvPr/>
          </p:nvGrpSpPr>
          <p:grpSpPr bwMode="auto">
            <a:xfrm>
              <a:off x="709392" y="1772815"/>
              <a:ext cx="7823047" cy="1959369"/>
              <a:chOff x="709393" y="1772816"/>
              <a:chExt cx="7725216" cy="1445333"/>
            </a:xfrm>
          </p:grpSpPr>
          <p:sp>
            <p:nvSpPr>
              <p:cNvPr id="136" name="矩形 135">
                <a:extLst>
                  <a:ext uri="{FF2B5EF4-FFF2-40B4-BE49-F238E27FC236}">
                    <a16:creationId xmlns:a16="http://schemas.microsoft.com/office/drawing/2014/main" id="{BDB9A83B-73A5-4F21-8EC4-6624829699DF}"/>
                  </a:ext>
                </a:extLst>
              </p:cNvPr>
              <p:cNvSpPr/>
              <p:nvPr/>
            </p:nvSpPr>
            <p:spPr>
              <a:xfrm>
                <a:off x="755838" y="1772816"/>
                <a:ext cx="7632327" cy="1440462"/>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7" name="L 形 136">
                <a:extLst>
                  <a:ext uri="{FF2B5EF4-FFF2-40B4-BE49-F238E27FC236}">
                    <a16:creationId xmlns:a16="http://schemas.microsoft.com/office/drawing/2014/main" id="{E36CD166-775A-4718-A2B5-3E1C826610DD}"/>
                  </a:ext>
                </a:extLst>
              </p:cNvPr>
              <p:cNvSpPr/>
              <p:nvPr/>
            </p:nvSpPr>
            <p:spPr>
              <a:xfrm rot="5400000">
                <a:off x="695992" y="1786217"/>
                <a:ext cx="288579" cy="261776"/>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8" name="L 形 137">
                <a:extLst>
                  <a:ext uri="{FF2B5EF4-FFF2-40B4-BE49-F238E27FC236}">
                    <a16:creationId xmlns:a16="http://schemas.microsoft.com/office/drawing/2014/main" id="{452A04A5-DFF7-49BB-93FE-AE1D6604C961}"/>
                  </a:ext>
                </a:extLst>
              </p:cNvPr>
              <p:cNvSpPr/>
              <p:nvPr/>
            </p:nvSpPr>
            <p:spPr>
              <a:xfrm rot="16200000">
                <a:off x="8172217" y="2955756"/>
                <a:ext cx="263009" cy="261776"/>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35" name="内容占位符 4">
              <a:extLst>
                <a:ext uri="{FF2B5EF4-FFF2-40B4-BE49-F238E27FC236}">
                  <a16:creationId xmlns:a16="http://schemas.microsoft.com/office/drawing/2014/main" id="{D0523A74-1782-4000-85CF-EA5025133EB3}"/>
                </a:ext>
              </a:extLst>
            </p:cNvPr>
            <p:cNvSpPr txBox="1">
              <a:spLocks/>
            </p:cNvSpPr>
            <p:nvPr/>
          </p:nvSpPr>
          <p:spPr bwMode="auto">
            <a:xfrm>
              <a:off x="755576" y="1772816"/>
              <a:ext cx="7729508" cy="1944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每个主机均自由地发送数据帧</a:t>
              </a:r>
              <a:endPar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不考虑由于信道不良引起的误码</a:t>
              </a:r>
              <a:endPar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碰撞后，各主机等待一段随机的时间，然后再进行重传。若再发生碰撞，则需要再等待一段随机的时间，直到重传成功为止</a:t>
              </a:r>
              <a:endPar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rPr>
                <a:t>效率较低</a:t>
              </a:r>
              <a:endPar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黑体" panose="02010609060101010101" pitchFamily="49" charset="-122"/>
                <a:cs typeface="Times New Roman" panose="02020603050405020304" pitchFamily="18" charset="0"/>
              </a:endParaRPr>
            </a:p>
          </p:txBody>
        </p:sp>
      </p:grpSp>
    </p:spTree>
    <p:extLst>
      <p:ext uri="{BB962C8B-B14F-4D97-AF65-F5344CB8AC3E}">
        <p14:creationId xmlns:p14="http://schemas.microsoft.com/office/powerpoint/2010/main" val="2389215488"/>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纯</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ALOHA (Pure ALOHA)</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pic>
        <p:nvPicPr>
          <p:cNvPr id="16" name="图片 12">
            <a:extLst>
              <a:ext uri="{FF2B5EF4-FFF2-40B4-BE49-F238E27FC236}">
                <a16:creationId xmlns:a16="http://schemas.microsoft.com/office/drawing/2014/main" id="{A44AE618-10DE-4333-9E14-286B1E9105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87173" y="1941919"/>
            <a:ext cx="7956550" cy="39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文本框 13">
            <a:extLst>
              <a:ext uri="{FF2B5EF4-FFF2-40B4-BE49-F238E27FC236}">
                <a16:creationId xmlns:a16="http://schemas.microsoft.com/office/drawing/2014/main" id="{E8498270-ADA4-460B-BF36-5F645840DDCA}"/>
              </a:ext>
            </a:extLst>
          </p:cNvPr>
          <p:cNvSpPr txBox="1">
            <a:spLocks noChangeArrowheads="1"/>
          </p:cNvSpPr>
          <p:nvPr/>
        </p:nvSpPr>
        <p:spPr bwMode="auto">
          <a:xfrm>
            <a:off x="4443048" y="5929719"/>
            <a:ext cx="28797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spcBef>
                <a:spcPct val="0"/>
              </a:spcBef>
              <a:spcAft>
                <a:spcPct val="0"/>
              </a:spcAft>
            </a:pPr>
            <a:r>
              <a:rPr lang="zh-CN" altLang="en-US">
                <a:solidFill>
                  <a:prstClr val="black"/>
                </a:solidFill>
                <a:latin typeface="Times New Roman" panose="02020603050405020304" pitchFamily="18" charset="0"/>
                <a:ea typeface="黑体" panose="02010609060101010101" pitchFamily="49" charset="-122"/>
              </a:rPr>
              <a:t>纯</a:t>
            </a:r>
            <a:r>
              <a:rPr lang="en-US" altLang="zh-CN">
                <a:solidFill>
                  <a:prstClr val="black"/>
                </a:solidFill>
                <a:latin typeface="Times New Roman" panose="02020603050405020304" pitchFamily="18" charset="0"/>
                <a:ea typeface="黑体" panose="02010609060101010101" pitchFamily="49" charset="-122"/>
              </a:rPr>
              <a:t>ALOHA</a:t>
            </a:r>
            <a:r>
              <a:rPr lang="zh-CN" altLang="en-US">
                <a:solidFill>
                  <a:prstClr val="black"/>
                </a:solidFill>
                <a:latin typeface="Times New Roman" panose="02020603050405020304" pitchFamily="18" charset="0"/>
                <a:ea typeface="黑体" panose="02010609060101010101" pitchFamily="49" charset="-122"/>
              </a:rPr>
              <a:t>系统的工作原理</a:t>
            </a:r>
          </a:p>
        </p:txBody>
      </p:sp>
    </p:spTree>
    <p:extLst>
      <p:ext uri="{BB962C8B-B14F-4D97-AF65-F5344CB8AC3E}">
        <p14:creationId xmlns:p14="http://schemas.microsoft.com/office/powerpoint/2010/main" val="3653797907"/>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1436291" cy="497124"/>
          </a:xfrm>
          <a:prstGeom prst="rect">
            <a:avLst/>
          </a:prstGeom>
          <a:noFill/>
        </p:spPr>
        <p:txBody>
          <a:bodyPr wrap="none" lIns="0" tIns="0" rIns="0" rtlCol="0">
            <a:spAutoFit/>
          </a:bodyPr>
          <a:lstStyle/>
          <a:p>
            <a:pPr>
              <a:lnSpc>
                <a:spcPts val="3810"/>
              </a:lnSpc>
            </a:pP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前讲复习</a:t>
            </a:r>
          </a:p>
        </p:txBody>
      </p:sp>
      <p:sp>
        <p:nvSpPr>
          <p:cNvPr id="76" name="文本框 1">
            <a:extLst>
              <a:ext uri="{FF2B5EF4-FFF2-40B4-BE49-F238E27FC236}">
                <a16:creationId xmlns:a16="http://schemas.microsoft.com/office/drawing/2014/main" id="{20500987-19AC-4F2F-A5A3-AD6C3441F8DC}"/>
              </a:ext>
            </a:extLst>
          </p:cNvPr>
          <p:cNvSpPr txBox="1">
            <a:spLocks noChangeArrowheads="1"/>
          </p:cNvSpPr>
          <p:nvPr/>
        </p:nvSpPr>
        <p:spPr bwMode="auto">
          <a:xfrm>
            <a:off x="2615821" y="2768544"/>
            <a:ext cx="461962"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数据链路层</a:t>
            </a:r>
          </a:p>
        </p:txBody>
      </p:sp>
      <p:sp>
        <p:nvSpPr>
          <p:cNvPr id="77" name="左大括号 76">
            <a:extLst>
              <a:ext uri="{FF2B5EF4-FFF2-40B4-BE49-F238E27FC236}">
                <a16:creationId xmlns:a16="http://schemas.microsoft.com/office/drawing/2014/main" id="{3A43C0A6-B6BE-497D-8156-1634A10AD934}"/>
              </a:ext>
            </a:extLst>
          </p:cNvPr>
          <p:cNvSpPr/>
          <p:nvPr/>
        </p:nvSpPr>
        <p:spPr>
          <a:xfrm>
            <a:off x="2999996" y="1944632"/>
            <a:ext cx="233362" cy="2582862"/>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78" name="文本框 3">
            <a:extLst>
              <a:ext uri="{FF2B5EF4-FFF2-40B4-BE49-F238E27FC236}">
                <a16:creationId xmlns:a16="http://schemas.microsoft.com/office/drawing/2014/main" id="{829AB14C-EF23-4076-9D2E-6149061BA123}"/>
              </a:ext>
            </a:extLst>
          </p:cNvPr>
          <p:cNvSpPr txBox="1">
            <a:spLocks noChangeArrowheads="1"/>
          </p:cNvSpPr>
          <p:nvPr/>
        </p:nvSpPr>
        <p:spPr bwMode="auto">
          <a:xfrm>
            <a:off x="3195258" y="1758894"/>
            <a:ext cx="11715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基本概念</a:t>
            </a:r>
          </a:p>
        </p:txBody>
      </p:sp>
      <p:sp>
        <p:nvSpPr>
          <p:cNvPr id="79" name="文本框 22">
            <a:extLst>
              <a:ext uri="{FF2B5EF4-FFF2-40B4-BE49-F238E27FC236}">
                <a16:creationId xmlns:a16="http://schemas.microsoft.com/office/drawing/2014/main" id="{762ECDE1-1503-4177-AE23-7322D3B25483}"/>
              </a:ext>
            </a:extLst>
          </p:cNvPr>
          <p:cNvSpPr txBox="1">
            <a:spLocks noChangeArrowheads="1"/>
          </p:cNvSpPr>
          <p:nvPr/>
        </p:nvSpPr>
        <p:spPr bwMode="auto">
          <a:xfrm>
            <a:off x="3174621" y="4414782"/>
            <a:ext cx="11715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主要功能</a:t>
            </a:r>
          </a:p>
        </p:txBody>
      </p:sp>
      <p:sp>
        <p:nvSpPr>
          <p:cNvPr id="81" name="左大括号 80">
            <a:extLst>
              <a:ext uri="{FF2B5EF4-FFF2-40B4-BE49-F238E27FC236}">
                <a16:creationId xmlns:a16="http://schemas.microsoft.com/office/drawing/2014/main" id="{0D39B8CE-BFC1-436C-B219-B279FA78DB22}"/>
              </a:ext>
            </a:extLst>
          </p:cNvPr>
          <p:cNvSpPr/>
          <p:nvPr/>
        </p:nvSpPr>
        <p:spPr>
          <a:xfrm>
            <a:off x="4295396" y="1368369"/>
            <a:ext cx="195262" cy="1152525"/>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84" name="文本框 6">
            <a:extLst>
              <a:ext uri="{FF2B5EF4-FFF2-40B4-BE49-F238E27FC236}">
                <a16:creationId xmlns:a16="http://schemas.microsoft.com/office/drawing/2014/main" id="{7C890BFE-F2AA-46BA-82B8-86342E457A73}"/>
              </a:ext>
            </a:extLst>
          </p:cNvPr>
          <p:cNvSpPr txBox="1">
            <a:spLocks noChangeArrowheads="1"/>
          </p:cNvSpPr>
          <p:nvPr/>
        </p:nvSpPr>
        <p:spPr bwMode="auto">
          <a:xfrm>
            <a:off x="4481133" y="1246132"/>
            <a:ext cx="18113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链路、数据链路</a:t>
            </a:r>
          </a:p>
        </p:txBody>
      </p:sp>
      <p:sp>
        <p:nvSpPr>
          <p:cNvPr id="150" name="文本框 23">
            <a:extLst>
              <a:ext uri="{FF2B5EF4-FFF2-40B4-BE49-F238E27FC236}">
                <a16:creationId xmlns:a16="http://schemas.microsoft.com/office/drawing/2014/main" id="{8E39B14F-DDB7-4AEC-AB28-88DC949DA659}"/>
              </a:ext>
            </a:extLst>
          </p:cNvPr>
          <p:cNvSpPr txBox="1">
            <a:spLocks noChangeArrowheads="1"/>
          </p:cNvSpPr>
          <p:nvPr/>
        </p:nvSpPr>
        <p:spPr bwMode="auto">
          <a:xfrm>
            <a:off x="4481133" y="1768419"/>
            <a:ext cx="29733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物理链路、逻辑链路、通路</a:t>
            </a:r>
          </a:p>
        </p:txBody>
      </p:sp>
      <p:sp>
        <p:nvSpPr>
          <p:cNvPr id="151" name="文本框 24">
            <a:extLst>
              <a:ext uri="{FF2B5EF4-FFF2-40B4-BE49-F238E27FC236}">
                <a16:creationId xmlns:a16="http://schemas.microsoft.com/office/drawing/2014/main" id="{FA4E0CF8-8469-430C-ABBC-7F0BC411F33F}"/>
              </a:ext>
            </a:extLst>
          </p:cNvPr>
          <p:cNvSpPr txBox="1">
            <a:spLocks noChangeArrowheads="1"/>
          </p:cNvSpPr>
          <p:nvPr/>
        </p:nvSpPr>
        <p:spPr bwMode="auto">
          <a:xfrm>
            <a:off x="4490658" y="2347857"/>
            <a:ext cx="3886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比特流、帧、</a:t>
            </a: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IP</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分段、</a:t>
            </a: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TCP</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包、数据</a:t>
            </a:r>
          </a:p>
        </p:txBody>
      </p:sp>
      <p:sp>
        <p:nvSpPr>
          <p:cNvPr id="152" name="左大括号 151">
            <a:extLst>
              <a:ext uri="{FF2B5EF4-FFF2-40B4-BE49-F238E27FC236}">
                <a16:creationId xmlns:a16="http://schemas.microsoft.com/office/drawing/2014/main" id="{7D664779-AC12-436B-BB6A-2849FD37BB3A}"/>
              </a:ext>
            </a:extLst>
          </p:cNvPr>
          <p:cNvSpPr/>
          <p:nvPr/>
        </p:nvSpPr>
        <p:spPr>
          <a:xfrm>
            <a:off x="4263646" y="2933644"/>
            <a:ext cx="195262" cy="3411538"/>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153" name="文本框 7">
            <a:extLst>
              <a:ext uri="{FF2B5EF4-FFF2-40B4-BE49-F238E27FC236}">
                <a16:creationId xmlns:a16="http://schemas.microsoft.com/office/drawing/2014/main" id="{8813A7B5-BFF5-479E-980A-5E07CFE460BD}"/>
              </a:ext>
            </a:extLst>
          </p:cNvPr>
          <p:cNvSpPr txBox="1">
            <a:spLocks noChangeArrowheads="1"/>
          </p:cNvSpPr>
          <p:nvPr/>
        </p:nvSpPr>
        <p:spPr bwMode="auto">
          <a:xfrm>
            <a:off x="4370008" y="6129282"/>
            <a:ext cx="11731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链路管理</a:t>
            </a:r>
          </a:p>
        </p:txBody>
      </p:sp>
      <p:sp>
        <p:nvSpPr>
          <p:cNvPr id="154" name="文本框 26">
            <a:extLst>
              <a:ext uri="{FF2B5EF4-FFF2-40B4-BE49-F238E27FC236}">
                <a16:creationId xmlns:a16="http://schemas.microsoft.com/office/drawing/2014/main" id="{5E9F86F7-FCBF-49F9-B1C8-C8AC7564764C}"/>
              </a:ext>
            </a:extLst>
          </p:cNvPr>
          <p:cNvSpPr txBox="1">
            <a:spLocks noChangeArrowheads="1"/>
          </p:cNvSpPr>
          <p:nvPr/>
        </p:nvSpPr>
        <p:spPr bwMode="auto">
          <a:xfrm>
            <a:off x="4492246" y="4524319"/>
            <a:ext cx="11747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帧同步</a:t>
            </a:r>
          </a:p>
        </p:txBody>
      </p:sp>
      <p:sp>
        <p:nvSpPr>
          <p:cNvPr id="155" name="文本框 27">
            <a:extLst>
              <a:ext uri="{FF2B5EF4-FFF2-40B4-BE49-F238E27FC236}">
                <a16:creationId xmlns:a16="http://schemas.microsoft.com/office/drawing/2014/main" id="{0890EB2D-1995-494C-990A-F8FB3330B64B}"/>
              </a:ext>
            </a:extLst>
          </p:cNvPr>
          <p:cNvSpPr txBox="1">
            <a:spLocks noChangeArrowheads="1"/>
          </p:cNvSpPr>
          <p:nvPr/>
        </p:nvSpPr>
        <p:spPr bwMode="auto">
          <a:xfrm>
            <a:off x="4500183" y="5141857"/>
            <a:ext cx="11731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流量控制</a:t>
            </a:r>
          </a:p>
        </p:txBody>
      </p:sp>
      <p:sp>
        <p:nvSpPr>
          <p:cNvPr id="156" name="文本框 28">
            <a:extLst>
              <a:ext uri="{FF2B5EF4-FFF2-40B4-BE49-F238E27FC236}">
                <a16:creationId xmlns:a16="http://schemas.microsoft.com/office/drawing/2014/main" id="{93301A02-06AD-4AF4-B2DA-00C326ADA3EF}"/>
              </a:ext>
            </a:extLst>
          </p:cNvPr>
          <p:cNvSpPr txBox="1">
            <a:spLocks noChangeArrowheads="1"/>
          </p:cNvSpPr>
          <p:nvPr/>
        </p:nvSpPr>
        <p:spPr bwMode="auto">
          <a:xfrm>
            <a:off x="4514471" y="3630557"/>
            <a:ext cx="117316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差错控制</a:t>
            </a:r>
          </a:p>
        </p:txBody>
      </p:sp>
      <p:sp>
        <p:nvSpPr>
          <p:cNvPr id="157" name="文本框 29">
            <a:extLst>
              <a:ext uri="{FF2B5EF4-FFF2-40B4-BE49-F238E27FC236}">
                <a16:creationId xmlns:a16="http://schemas.microsoft.com/office/drawing/2014/main" id="{6078E85D-53A7-49D3-A372-EC1C4A307988}"/>
              </a:ext>
            </a:extLst>
          </p:cNvPr>
          <p:cNvSpPr txBox="1">
            <a:spLocks noChangeArrowheads="1"/>
          </p:cNvSpPr>
          <p:nvPr/>
        </p:nvSpPr>
        <p:spPr bwMode="auto">
          <a:xfrm>
            <a:off x="4501771" y="2882844"/>
            <a:ext cx="1854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透明传输、寻址</a:t>
            </a:r>
          </a:p>
        </p:txBody>
      </p:sp>
      <p:sp>
        <p:nvSpPr>
          <p:cNvPr id="158" name="箭头: 右 12">
            <a:extLst>
              <a:ext uri="{FF2B5EF4-FFF2-40B4-BE49-F238E27FC236}">
                <a16:creationId xmlns:a16="http://schemas.microsoft.com/office/drawing/2014/main" id="{289810E2-1FB9-4ABD-B7C3-ED96FA100AD7}"/>
              </a:ext>
            </a:extLst>
          </p:cNvPr>
          <p:cNvSpPr/>
          <p:nvPr/>
        </p:nvSpPr>
        <p:spPr>
          <a:xfrm>
            <a:off x="5398708" y="6284857"/>
            <a:ext cx="288925" cy="117475"/>
          </a:xfrm>
          <a:prstGeom prst="rightArrow">
            <a:avLst/>
          </a:prstGeom>
          <a:solidFill>
            <a:srgbClr val="DBEFF9">
              <a:lumMod val="90000"/>
            </a:srgbClr>
          </a:solidFill>
          <a:ln w="15875" cap="flat" cmpd="sng" algn="ctr">
            <a:solidFill>
              <a:srgbClr val="C0D8F1">
                <a:shade val="5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9" name="文本框 30">
            <a:extLst>
              <a:ext uri="{FF2B5EF4-FFF2-40B4-BE49-F238E27FC236}">
                <a16:creationId xmlns:a16="http://schemas.microsoft.com/office/drawing/2014/main" id="{F56E4155-1DDB-41BC-AE00-661D4F073C5C}"/>
              </a:ext>
            </a:extLst>
          </p:cNvPr>
          <p:cNvSpPr txBox="1">
            <a:spLocks noChangeArrowheads="1"/>
          </p:cNvSpPr>
          <p:nvPr/>
        </p:nvSpPr>
        <p:spPr bwMode="auto">
          <a:xfrm>
            <a:off x="5687633" y="6157857"/>
            <a:ext cx="31670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rPr>
              <a:t>介质访问控制（</a:t>
            </a:r>
            <a:r>
              <a:rPr kumimoji="0" lang="en-US" altLang="zh-CN" sz="1800" b="1"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rPr>
              <a:t>CSMA/CD</a:t>
            </a:r>
            <a:r>
              <a:rPr kumimoji="0" lang="zh-CN" altLang="en-US" sz="1800" b="1" i="0" u="none" strike="noStrike" kern="0" cap="none" spc="0" normalizeH="0" baseline="0" noProof="0" dirty="0">
                <a:ln>
                  <a:noFill/>
                </a:ln>
                <a:solidFill>
                  <a:prstClr val="black"/>
                </a:solidFill>
                <a:effectLst/>
                <a:uLnTx/>
                <a:uFillTx/>
                <a:latin typeface="Arial" panose="020B0604020202020204" pitchFamily="34" charset="0"/>
                <a:ea typeface="宋体" panose="02010600030101010101" pitchFamily="2" charset="-122"/>
              </a:rPr>
              <a:t>）</a:t>
            </a:r>
          </a:p>
        </p:txBody>
      </p:sp>
      <p:sp>
        <p:nvSpPr>
          <p:cNvPr id="160" name="左大括号 159">
            <a:extLst>
              <a:ext uri="{FF2B5EF4-FFF2-40B4-BE49-F238E27FC236}">
                <a16:creationId xmlns:a16="http://schemas.microsoft.com/office/drawing/2014/main" id="{01E67F8B-6AD2-4AE5-BCCC-E12B16071467}"/>
              </a:ext>
            </a:extLst>
          </p:cNvPr>
          <p:cNvSpPr/>
          <p:nvPr/>
        </p:nvSpPr>
        <p:spPr>
          <a:xfrm>
            <a:off x="5590796" y="4751332"/>
            <a:ext cx="195262" cy="1150937"/>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161" name="文本框 32">
            <a:extLst>
              <a:ext uri="{FF2B5EF4-FFF2-40B4-BE49-F238E27FC236}">
                <a16:creationId xmlns:a16="http://schemas.microsoft.com/office/drawing/2014/main" id="{93ACB596-D3C1-4AAB-9DD3-BCD48B088DDB}"/>
              </a:ext>
            </a:extLst>
          </p:cNvPr>
          <p:cNvSpPr txBox="1">
            <a:spLocks noChangeArrowheads="1"/>
          </p:cNvSpPr>
          <p:nvPr/>
        </p:nvSpPr>
        <p:spPr bwMode="auto">
          <a:xfrm>
            <a:off x="5822571" y="4630682"/>
            <a:ext cx="2085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单帧停止等待协议</a:t>
            </a:r>
          </a:p>
        </p:txBody>
      </p:sp>
      <p:sp>
        <p:nvSpPr>
          <p:cNvPr id="162" name="文本框 33">
            <a:extLst>
              <a:ext uri="{FF2B5EF4-FFF2-40B4-BE49-F238E27FC236}">
                <a16:creationId xmlns:a16="http://schemas.microsoft.com/office/drawing/2014/main" id="{6E218E77-27EB-436A-8F31-2ECCCC41F480}"/>
              </a:ext>
            </a:extLst>
          </p:cNvPr>
          <p:cNvSpPr txBox="1">
            <a:spLocks noChangeArrowheads="1"/>
          </p:cNvSpPr>
          <p:nvPr/>
        </p:nvSpPr>
        <p:spPr bwMode="auto">
          <a:xfrm>
            <a:off x="5809871" y="5154557"/>
            <a:ext cx="2085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连续发送</a:t>
            </a: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ARQ</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协议</a:t>
            </a:r>
          </a:p>
        </p:txBody>
      </p:sp>
      <p:sp>
        <p:nvSpPr>
          <p:cNvPr id="163" name="文本框 34">
            <a:extLst>
              <a:ext uri="{FF2B5EF4-FFF2-40B4-BE49-F238E27FC236}">
                <a16:creationId xmlns:a16="http://schemas.microsoft.com/office/drawing/2014/main" id="{1766E16B-CBF9-4DAE-B105-41E5D8640BA5}"/>
              </a:ext>
            </a:extLst>
          </p:cNvPr>
          <p:cNvSpPr txBox="1">
            <a:spLocks noChangeArrowheads="1"/>
          </p:cNvSpPr>
          <p:nvPr/>
        </p:nvSpPr>
        <p:spPr bwMode="auto">
          <a:xfrm>
            <a:off x="5809871" y="5726057"/>
            <a:ext cx="20859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滑动窗口协议</a:t>
            </a:r>
          </a:p>
        </p:txBody>
      </p:sp>
      <p:sp>
        <p:nvSpPr>
          <p:cNvPr id="164" name="左大括号 163">
            <a:extLst>
              <a:ext uri="{FF2B5EF4-FFF2-40B4-BE49-F238E27FC236}">
                <a16:creationId xmlns:a16="http://schemas.microsoft.com/office/drawing/2014/main" id="{3B170765-80D4-4C8F-8C5A-79D23D385822}"/>
              </a:ext>
            </a:extLst>
          </p:cNvPr>
          <p:cNvSpPr/>
          <p:nvPr/>
        </p:nvSpPr>
        <p:spPr>
          <a:xfrm>
            <a:off x="7835521" y="4925957"/>
            <a:ext cx="109537" cy="901700"/>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165" name="文本框 36">
            <a:extLst>
              <a:ext uri="{FF2B5EF4-FFF2-40B4-BE49-F238E27FC236}">
                <a16:creationId xmlns:a16="http://schemas.microsoft.com/office/drawing/2014/main" id="{909A7FC4-812C-488E-BDD5-46EF935B0D44}"/>
              </a:ext>
            </a:extLst>
          </p:cNvPr>
          <p:cNvSpPr txBox="1">
            <a:spLocks noChangeArrowheads="1"/>
          </p:cNvSpPr>
          <p:nvPr/>
        </p:nvSpPr>
        <p:spPr bwMode="auto">
          <a:xfrm>
            <a:off x="7968871" y="4816419"/>
            <a:ext cx="25939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拉回重发协议（</a:t>
            </a: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GBN</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a:t>
            </a:r>
          </a:p>
        </p:txBody>
      </p:sp>
      <p:sp>
        <p:nvSpPr>
          <p:cNvPr id="166" name="文本框 37">
            <a:extLst>
              <a:ext uri="{FF2B5EF4-FFF2-40B4-BE49-F238E27FC236}">
                <a16:creationId xmlns:a16="http://schemas.microsoft.com/office/drawing/2014/main" id="{3B230538-D8FC-426A-B1F0-90D30A93AD5F}"/>
              </a:ext>
            </a:extLst>
          </p:cNvPr>
          <p:cNvSpPr txBox="1">
            <a:spLocks noChangeArrowheads="1"/>
          </p:cNvSpPr>
          <p:nvPr/>
        </p:nvSpPr>
        <p:spPr bwMode="auto">
          <a:xfrm>
            <a:off x="7986333" y="5643507"/>
            <a:ext cx="25955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选择重发协议（</a:t>
            </a: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SR</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a:t>
            </a:r>
          </a:p>
        </p:txBody>
      </p:sp>
      <p:sp>
        <p:nvSpPr>
          <p:cNvPr id="167" name="左大括号 166">
            <a:extLst>
              <a:ext uri="{FF2B5EF4-FFF2-40B4-BE49-F238E27FC236}">
                <a16:creationId xmlns:a16="http://schemas.microsoft.com/office/drawing/2014/main" id="{6B9A84DD-77C1-48DE-9775-2632075F752F}"/>
              </a:ext>
            </a:extLst>
          </p:cNvPr>
          <p:cNvSpPr/>
          <p:nvPr/>
        </p:nvSpPr>
        <p:spPr>
          <a:xfrm>
            <a:off x="5613021" y="3501969"/>
            <a:ext cx="130175" cy="795338"/>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168" name="文本框 39">
            <a:extLst>
              <a:ext uri="{FF2B5EF4-FFF2-40B4-BE49-F238E27FC236}">
                <a16:creationId xmlns:a16="http://schemas.microsoft.com/office/drawing/2014/main" id="{4895DA09-0739-4C7A-B606-F02B2AD92F21}"/>
              </a:ext>
            </a:extLst>
          </p:cNvPr>
          <p:cNvSpPr txBox="1">
            <a:spLocks noChangeArrowheads="1"/>
          </p:cNvSpPr>
          <p:nvPr/>
        </p:nvSpPr>
        <p:spPr bwMode="auto">
          <a:xfrm>
            <a:off x="5717796" y="3395607"/>
            <a:ext cx="8794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检错码</a:t>
            </a:r>
          </a:p>
        </p:txBody>
      </p:sp>
      <p:sp>
        <p:nvSpPr>
          <p:cNvPr id="169" name="文本框 40">
            <a:extLst>
              <a:ext uri="{FF2B5EF4-FFF2-40B4-BE49-F238E27FC236}">
                <a16:creationId xmlns:a16="http://schemas.microsoft.com/office/drawing/2014/main" id="{8E64CA25-38EA-48DA-961C-9565D786B832}"/>
              </a:ext>
            </a:extLst>
          </p:cNvPr>
          <p:cNvSpPr txBox="1">
            <a:spLocks noChangeArrowheads="1"/>
          </p:cNvSpPr>
          <p:nvPr/>
        </p:nvSpPr>
        <p:spPr bwMode="auto">
          <a:xfrm>
            <a:off x="5722558" y="4056007"/>
            <a:ext cx="8794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纠错码</a:t>
            </a:r>
          </a:p>
        </p:txBody>
      </p:sp>
      <p:sp>
        <p:nvSpPr>
          <p:cNvPr id="170" name="左大括号 169">
            <a:extLst>
              <a:ext uri="{FF2B5EF4-FFF2-40B4-BE49-F238E27FC236}">
                <a16:creationId xmlns:a16="http://schemas.microsoft.com/office/drawing/2014/main" id="{1AC27A9D-70C4-4786-ACED-F6F48CCDC756}"/>
              </a:ext>
            </a:extLst>
          </p:cNvPr>
          <p:cNvSpPr/>
          <p:nvPr/>
        </p:nvSpPr>
        <p:spPr>
          <a:xfrm>
            <a:off x="6540121" y="3174944"/>
            <a:ext cx="109537" cy="903288"/>
          </a:xfrm>
          <a:prstGeom prst="leftBrace">
            <a:avLst/>
          </a:prstGeom>
          <a:noFill/>
          <a:ln w="12700" cap="flat" cmpd="sng" algn="ctr">
            <a:solidFill>
              <a:sysClr val="windowText" lastClr="000000"/>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171" name="文本框 42">
            <a:extLst>
              <a:ext uri="{FF2B5EF4-FFF2-40B4-BE49-F238E27FC236}">
                <a16:creationId xmlns:a16="http://schemas.microsoft.com/office/drawing/2014/main" id="{5332947A-4581-4363-85F0-6BB0CB608345}"/>
              </a:ext>
            </a:extLst>
          </p:cNvPr>
          <p:cNvSpPr txBox="1">
            <a:spLocks noChangeArrowheads="1"/>
          </p:cNvSpPr>
          <p:nvPr/>
        </p:nvSpPr>
        <p:spPr bwMode="auto">
          <a:xfrm>
            <a:off x="6621083" y="3073344"/>
            <a:ext cx="14700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奇偶校验码</a:t>
            </a:r>
          </a:p>
        </p:txBody>
      </p:sp>
      <p:sp>
        <p:nvSpPr>
          <p:cNvPr id="172" name="文本框 43">
            <a:extLst>
              <a:ext uri="{FF2B5EF4-FFF2-40B4-BE49-F238E27FC236}">
                <a16:creationId xmlns:a16="http://schemas.microsoft.com/office/drawing/2014/main" id="{67EE92DD-9C85-43D3-A1CF-B14AFAC55C54}"/>
              </a:ext>
            </a:extLst>
          </p:cNvPr>
          <p:cNvSpPr txBox="1">
            <a:spLocks noChangeArrowheads="1"/>
          </p:cNvSpPr>
          <p:nvPr/>
        </p:nvSpPr>
        <p:spPr bwMode="auto">
          <a:xfrm>
            <a:off x="6621083" y="3451169"/>
            <a:ext cx="13128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校验和</a:t>
            </a:r>
          </a:p>
        </p:txBody>
      </p:sp>
      <p:sp>
        <p:nvSpPr>
          <p:cNvPr id="173" name="文本框 44">
            <a:extLst>
              <a:ext uri="{FF2B5EF4-FFF2-40B4-BE49-F238E27FC236}">
                <a16:creationId xmlns:a16="http://schemas.microsoft.com/office/drawing/2014/main" id="{BF3768FC-1438-4D1A-B1D2-4B27E566AB49}"/>
              </a:ext>
            </a:extLst>
          </p:cNvPr>
          <p:cNvSpPr txBox="1">
            <a:spLocks noChangeArrowheads="1"/>
          </p:cNvSpPr>
          <p:nvPr/>
        </p:nvSpPr>
        <p:spPr bwMode="auto">
          <a:xfrm>
            <a:off x="6621083" y="3830582"/>
            <a:ext cx="14684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0" marR="0" lvl="0" indent="0" defTabSz="914400" eaLnBrk="0" fontAlgn="base" latinLnBrk="0" hangingPunct="0">
              <a:lnSpc>
                <a:spcPct val="100000"/>
              </a:lnSpc>
              <a:spcBef>
                <a:spcPct val="0"/>
              </a:spcBef>
              <a:spcAft>
                <a:spcPct val="0"/>
              </a:spcAft>
              <a:buClrTx/>
              <a:buSzTx/>
              <a:buFontTx/>
              <a:buNone/>
              <a:tabLst/>
              <a:defRPr/>
            </a:pPr>
            <a:r>
              <a:rPr kumimoji="0" lang="en-US" altLang="zh-CN"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CRC</a:t>
            </a:r>
            <a:r>
              <a:rPr kumimoji="0" lang="zh-CN" altLang="en-US" sz="1800" b="1" i="0" u="none" strike="noStrike" kern="0" cap="none" spc="0" normalizeH="0" baseline="0" noProof="0">
                <a:ln>
                  <a:noFill/>
                </a:ln>
                <a:solidFill>
                  <a:prstClr val="black"/>
                </a:solidFill>
                <a:effectLst/>
                <a:uLnTx/>
                <a:uFillTx/>
                <a:latin typeface="Arial" panose="020B0604020202020204" pitchFamily="34" charset="0"/>
                <a:ea typeface="宋体" panose="02010600030101010101" pitchFamily="2" charset="-122"/>
              </a:rPr>
              <a:t>校验码</a:t>
            </a:r>
          </a:p>
        </p:txBody>
      </p:sp>
      <p:sp>
        <p:nvSpPr>
          <p:cNvPr id="174" name="矩形 173">
            <a:extLst>
              <a:ext uri="{FF2B5EF4-FFF2-40B4-BE49-F238E27FC236}">
                <a16:creationId xmlns:a16="http://schemas.microsoft.com/office/drawing/2014/main" id="{9EE55037-F624-4E38-A3A2-9BA725ECDDCF}"/>
              </a:ext>
            </a:extLst>
          </p:cNvPr>
          <p:cNvSpPr/>
          <p:nvPr/>
        </p:nvSpPr>
        <p:spPr>
          <a:xfrm>
            <a:off x="3273046" y="1254069"/>
            <a:ext cx="5103812" cy="1474788"/>
          </a:xfrm>
          <a:prstGeom prst="rect">
            <a:avLst/>
          </a:prstGeom>
          <a:noFill/>
          <a:ln w="31750" cap="flat" cmpd="sng" algn="ctr">
            <a:solidFill>
              <a:srgbClr val="FF0000"/>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5" name="矩形 174">
            <a:extLst>
              <a:ext uri="{FF2B5EF4-FFF2-40B4-BE49-F238E27FC236}">
                <a16:creationId xmlns:a16="http://schemas.microsoft.com/office/drawing/2014/main" id="{4C16EE70-5495-42ED-8A0B-DDFE08004D46}"/>
              </a:ext>
            </a:extLst>
          </p:cNvPr>
          <p:cNvSpPr/>
          <p:nvPr/>
        </p:nvSpPr>
        <p:spPr>
          <a:xfrm>
            <a:off x="4530346" y="2882844"/>
            <a:ext cx="3621087" cy="1516063"/>
          </a:xfrm>
          <a:prstGeom prst="rect">
            <a:avLst/>
          </a:prstGeom>
          <a:noFill/>
          <a:ln w="31750" cap="flat" cmpd="sng" algn="ctr">
            <a:solidFill>
              <a:srgbClr val="FF0000"/>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6" name="矩形 175">
            <a:extLst>
              <a:ext uri="{FF2B5EF4-FFF2-40B4-BE49-F238E27FC236}">
                <a16:creationId xmlns:a16="http://schemas.microsoft.com/office/drawing/2014/main" id="{4CB88AB5-66B8-492E-9273-0551BA69E8EE}"/>
              </a:ext>
            </a:extLst>
          </p:cNvPr>
          <p:cNvSpPr/>
          <p:nvPr/>
        </p:nvSpPr>
        <p:spPr>
          <a:xfrm>
            <a:off x="4520821" y="4559244"/>
            <a:ext cx="6097587" cy="1535113"/>
          </a:xfrm>
          <a:prstGeom prst="rect">
            <a:avLst/>
          </a:prstGeom>
          <a:noFill/>
          <a:ln w="31750" cap="flat" cmpd="sng" algn="ctr">
            <a:solidFill>
              <a:srgbClr val="10CF9B"/>
            </a:solidFill>
            <a:prstDash val="dash"/>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altLang="en-US" sz="1800" b="1"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77" name="组合 9">
            <a:extLst>
              <a:ext uri="{FF2B5EF4-FFF2-40B4-BE49-F238E27FC236}">
                <a16:creationId xmlns:a16="http://schemas.microsoft.com/office/drawing/2014/main" id="{31282C55-46F5-46C4-BAAF-0A51769A84AA}"/>
              </a:ext>
            </a:extLst>
          </p:cNvPr>
          <p:cNvGrpSpPr>
            <a:grpSpLocks/>
          </p:cNvGrpSpPr>
          <p:nvPr/>
        </p:nvGrpSpPr>
        <p:grpSpPr bwMode="auto">
          <a:xfrm>
            <a:off x="8688008" y="1690632"/>
            <a:ext cx="431800" cy="523875"/>
            <a:chOff x="6588224" y="1556792"/>
            <a:chExt cx="576064" cy="626021"/>
          </a:xfrm>
        </p:grpSpPr>
        <p:cxnSp>
          <p:nvCxnSpPr>
            <p:cNvPr id="178" name="直接连接符 177">
              <a:extLst>
                <a:ext uri="{FF2B5EF4-FFF2-40B4-BE49-F238E27FC236}">
                  <a16:creationId xmlns:a16="http://schemas.microsoft.com/office/drawing/2014/main" id="{F16777E4-DA51-4421-801B-947279A19D56}"/>
                </a:ext>
              </a:extLst>
            </p:cNvPr>
            <p:cNvCxnSpPr/>
            <p:nvPr/>
          </p:nvCxnSpPr>
          <p:spPr>
            <a:xfrm>
              <a:off x="6588224" y="1917228"/>
              <a:ext cx="216024" cy="265585"/>
            </a:xfrm>
            <a:prstGeom prst="line">
              <a:avLst/>
            </a:prstGeom>
            <a:noFill/>
            <a:ln w="107950" cap="flat" cmpd="sng" algn="ctr">
              <a:solidFill>
                <a:srgbClr val="FF0000"/>
              </a:solidFill>
              <a:prstDash val="solid"/>
            </a:ln>
            <a:effectLst/>
          </p:spPr>
        </p:cxnSp>
        <p:cxnSp>
          <p:nvCxnSpPr>
            <p:cNvPr id="179" name="直接连接符 178">
              <a:extLst>
                <a:ext uri="{FF2B5EF4-FFF2-40B4-BE49-F238E27FC236}">
                  <a16:creationId xmlns:a16="http://schemas.microsoft.com/office/drawing/2014/main" id="{FC725792-C8A4-4115-AA2D-11A43080C870}"/>
                </a:ext>
              </a:extLst>
            </p:cNvPr>
            <p:cNvCxnSpPr/>
            <p:nvPr/>
          </p:nvCxnSpPr>
          <p:spPr>
            <a:xfrm flipV="1">
              <a:off x="6804248" y="1556792"/>
              <a:ext cx="360040" cy="626021"/>
            </a:xfrm>
            <a:prstGeom prst="line">
              <a:avLst/>
            </a:prstGeom>
            <a:noFill/>
            <a:ln w="107950" cap="flat" cmpd="sng" algn="ctr">
              <a:solidFill>
                <a:srgbClr val="FF0000"/>
              </a:solidFill>
              <a:prstDash val="solid"/>
            </a:ln>
            <a:effectLst/>
          </p:spPr>
        </p:cxnSp>
      </p:grpSp>
      <p:grpSp>
        <p:nvGrpSpPr>
          <p:cNvPr id="180" name="组合 96">
            <a:extLst>
              <a:ext uri="{FF2B5EF4-FFF2-40B4-BE49-F238E27FC236}">
                <a16:creationId xmlns:a16="http://schemas.microsoft.com/office/drawing/2014/main" id="{6F6CD288-72F4-4FF4-9F0A-7EFA9A67D3D1}"/>
              </a:ext>
            </a:extLst>
          </p:cNvPr>
          <p:cNvGrpSpPr>
            <a:grpSpLocks/>
          </p:cNvGrpSpPr>
          <p:nvPr/>
        </p:nvGrpSpPr>
        <p:grpSpPr bwMode="auto">
          <a:xfrm>
            <a:off x="8688008" y="3300357"/>
            <a:ext cx="431800" cy="523875"/>
            <a:chOff x="6588224" y="1556792"/>
            <a:chExt cx="576064" cy="626021"/>
          </a:xfrm>
        </p:grpSpPr>
        <p:cxnSp>
          <p:nvCxnSpPr>
            <p:cNvPr id="181" name="直接连接符 180">
              <a:extLst>
                <a:ext uri="{FF2B5EF4-FFF2-40B4-BE49-F238E27FC236}">
                  <a16:creationId xmlns:a16="http://schemas.microsoft.com/office/drawing/2014/main" id="{7B347DDB-6A75-4B2D-B585-BE064ECAC66F}"/>
                </a:ext>
              </a:extLst>
            </p:cNvPr>
            <p:cNvCxnSpPr/>
            <p:nvPr/>
          </p:nvCxnSpPr>
          <p:spPr>
            <a:xfrm>
              <a:off x="6588224" y="1917228"/>
              <a:ext cx="216024" cy="265585"/>
            </a:xfrm>
            <a:prstGeom prst="line">
              <a:avLst/>
            </a:prstGeom>
            <a:noFill/>
            <a:ln w="107950" cap="flat" cmpd="sng" algn="ctr">
              <a:solidFill>
                <a:srgbClr val="FF0000"/>
              </a:solidFill>
              <a:prstDash val="solid"/>
            </a:ln>
            <a:effectLst/>
          </p:spPr>
        </p:cxnSp>
        <p:cxnSp>
          <p:nvCxnSpPr>
            <p:cNvPr id="182" name="直接连接符 181">
              <a:extLst>
                <a:ext uri="{FF2B5EF4-FFF2-40B4-BE49-F238E27FC236}">
                  <a16:creationId xmlns:a16="http://schemas.microsoft.com/office/drawing/2014/main" id="{709F55C3-7D6D-4E71-93E4-73918336AA82}"/>
                </a:ext>
              </a:extLst>
            </p:cNvPr>
            <p:cNvCxnSpPr/>
            <p:nvPr/>
          </p:nvCxnSpPr>
          <p:spPr>
            <a:xfrm flipV="1">
              <a:off x="6804248" y="1556792"/>
              <a:ext cx="360040" cy="626021"/>
            </a:xfrm>
            <a:prstGeom prst="line">
              <a:avLst/>
            </a:prstGeom>
            <a:noFill/>
            <a:ln w="107950" cap="flat" cmpd="sng" algn="ctr">
              <a:solidFill>
                <a:srgbClr val="FF0000"/>
              </a:solidFill>
              <a:prstDash val="solid"/>
            </a:ln>
            <a:effectLst/>
          </p:spPr>
        </p:cxnSp>
      </p:grpSp>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时隙</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ALOHA (Slotted ALOHA)</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0" name="组合 8">
            <a:extLst>
              <a:ext uri="{FF2B5EF4-FFF2-40B4-BE49-F238E27FC236}">
                <a16:creationId xmlns:a16="http://schemas.microsoft.com/office/drawing/2014/main" id="{0D19E618-4E18-4731-8336-92587C9CE65B}"/>
              </a:ext>
            </a:extLst>
          </p:cNvPr>
          <p:cNvGrpSpPr>
            <a:grpSpLocks/>
          </p:cNvGrpSpPr>
          <p:nvPr/>
        </p:nvGrpSpPr>
        <p:grpSpPr bwMode="auto">
          <a:xfrm>
            <a:off x="1824727" y="4489436"/>
            <a:ext cx="8713788" cy="1622425"/>
            <a:chOff x="709393" y="1772816"/>
            <a:chExt cx="7725216" cy="1445333"/>
          </a:xfrm>
        </p:grpSpPr>
        <p:sp>
          <p:nvSpPr>
            <p:cNvPr id="11" name="矩形 10">
              <a:extLst>
                <a:ext uri="{FF2B5EF4-FFF2-40B4-BE49-F238E27FC236}">
                  <a16:creationId xmlns:a16="http://schemas.microsoft.com/office/drawing/2014/main" id="{153B0893-AC84-4BED-89A0-BC9D330466C1}"/>
                </a:ext>
              </a:extLst>
            </p:cNvPr>
            <p:cNvSpPr/>
            <p:nvPr/>
          </p:nvSpPr>
          <p:spPr>
            <a:xfrm>
              <a:off x="755838" y="1772816"/>
              <a:ext cx="7632327" cy="1439676"/>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L 形 11">
              <a:extLst>
                <a:ext uri="{FF2B5EF4-FFF2-40B4-BE49-F238E27FC236}">
                  <a16:creationId xmlns:a16="http://schemas.microsoft.com/office/drawing/2014/main" id="{43EAAA6A-CBB3-4D5A-A9D4-2432D290C1A2}"/>
                </a:ext>
              </a:extLst>
            </p:cNvPr>
            <p:cNvSpPr/>
            <p:nvPr/>
          </p:nvSpPr>
          <p:spPr>
            <a:xfrm rot="5400000">
              <a:off x="696031" y="1786178"/>
              <a:ext cx="288501" cy="261776"/>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L 形 12">
              <a:extLst>
                <a:ext uri="{FF2B5EF4-FFF2-40B4-BE49-F238E27FC236}">
                  <a16:creationId xmlns:a16="http://schemas.microsoft.com/office/drawing/2014/main" id="{D5C76DCB-191F-4111-B7D2-2B2EE1688285}"/>
                </a:ext>
              </a:extLst>
            </p:cNvPr>
            <p:cNvSpPr/>
            <p:nvPr/>
          </p:nvSpPr>
          <p:spPr>
            <a:xfrm rot="16200000">
              <a:off x="8172198" y="2955738"/>
              <a:ext cx="263045" cy="261776"/>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4" name="内容占位符 4">
            <a:extLst>
              <a:ext uri="{FF2B5EF4-FFF2-40B4-BE49-F238E27FC236}">
                <a16:creationId xmlns:a16="http://schemas.microsoft.com/office/drawing/2014/main" id="{18036317-F008-4C0F-8688-2C5CD26CD551}"/>
              </a:ext>
            </a:extLst>
          </p:cNvPr>
          <p:cNvSpPr txBox="1">
            <a:spLocks/>
          </p:cNvSpPr>
          <p:nvPr/>
        </p:nvSpPr>
        <p:spPr bwMode="auto">
          <a:xfrm>
            <a:off x="1877115" y="4489436"/>
            <a:ext cx="8609012" cy="160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将所有主机进行时间同步，并将时间划分为一段段等长的时隙（</a:t>
            </a:r>
            <a:r>
              <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time slot</a:t>
            </a: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只能在每个时隙的开始时才能发送一个数据帧</a:t>
            </a:r>
            <a:endPar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时隙长度</a:t>
            </a:r>
            <a:r>
              <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T</a:t>
            </a:r>
            <a:r>
              <a:rPr lang="en-US" altLang="zh-CN" sz="1600" b="0" baseline="-2500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a:t>
            </a: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使得每个帧正好在一个时隙内发送完毕</a:t>
            </a:r>
            <a:endPar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每个帧到达后，一般都要在缓存中等待一段小于</a:t>
            </a:r>
            <a:r>
              <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T</a:t>
            </a:r>
            <a:r>
              <a:rPr lang="en-US" altLang="zh-CN" sz="1600" b="0" baseline="-25000">
                <a:solidFill>
                  <a:prstClr val="black"/>
                </a:solidFill>
                <a:latin typeface="Times New Roman" panose="02020603050405020304" pitchFamily="18" charset="0"/>
                <a:ea typeface="黑体" panose="02010609060101010101" pitchFamily="49" charset="-122"/>
                <a:cs typeface="Times New Roman" panose="02020603050405020304" pitchFamily="18" charset="0"/>
              </a:rPr>
              <a:t>0</a:t>
            </a:r>
            <a:r>
              <a:rPr lang="zh-CN" altLang="en-US"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rPr>
              <a:t>然后才发送出去</a:t>
            </a:r>
            <a:endParaRPr lang="en-US" altLang="zh-CN" sz="1600" b="0">
              <a:solidFill>
                <a:prstClr val="black"/>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5" name="图片 15">
            <a:extLst>
              <a:ext uri="{FF2B5EF4-FFF2-40B4-BE49-F238E27FC236}">
                <a16:creationId xmlns:a16="http://schemas.microsoft.com/office/drawing/2014/main" id="{3687171D-FEFF-44A6-9D91-75ED539CAED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4727" y="1866886"/>
            <a:ext cx="8642350" cy="2433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36118592"/>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-CSMA/CD</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6" name="组合 12">
            <a:extLst>
              <a:ext uri="{FF2B5EF4-FFF2-40B4-BE49-F238E27FC236}">
                <a16:creationId xmlns:a16="http://schemas.microsoft.com/office/drawing/2014/main" id="{BBA6BD20-3BF6-4FF3-9497-05A6D7BEC347}"/>
              </a:ext>
            </a:extLst>
          </p:cNvPr>
          <p:cNvGrpSpPr>
            <a:grpSpLocks/>
          </p:cNvGrpSpPr>
          <p:nvPr/>
        </p:nvGrpSpPr>
        <p:grpSpPr bwMode="auto">
          <a:xfrm>
            <a:off x="1721643" y="1993647"/>
            <a:ext cx="8748713" cy="2016125"/>
            <a:chOff x="709392" y="1916832"/>
            <a:chExt cx="7823047" cy="2016224"/>
          </a:xfrm>
        </p:grpSpPr>
        <p:grpSp>
          <p:nvGrpSpPr>
            <p:cNvPr id="17" name="组合 13">
              <a:extLst>
                <a:ext uri="{FF2B5EF4-FFF2-40B4-BE49-F238E27FC236}">
                  <a16:creationId xmlns:a16="http://schemas.microsoft.com/office/drawing/2014/main" id="{C7E35DBA-B049-4BEF-833A-530FEDBBAC97}"/>
                </a:ext>
              </a:extLst>
            </p:cNvPr>
            <p:cNvGrpSpPr>
              <a:grpSpLocks/>
            </p:cNvGrpSpPr>
            <p:nvPr/>
          </p:nvGrpSpPr>
          <p:grpSpPr bwMode="auto">
            <a:xfrm>
              <a:off x="709392" y="1916832"/>
              <a:ext cx="7823047" cy="2016224"/>
              <a:chOff x="709393" y="1772816"/>
              <a:chExt cx="7725216" cy="1487272"/>
            </a:xfrm>
          </p:grpSpPr>
          <p:sp>
            <p:nvSpPr>
              <p:cNvPr id="19" name="矩形 18">
                <a:extLst>
                  <a:ext uri="{FF2B5EF4-FFF2-40B4-BE49-F238E27FC236}">
                    <a16:creationId xmlns:a16="http://schemas.microsoft.com/office/drawing/2014/main" id="{CB0E4412-D160-4848-A0F7-DBC9F3BD3637}"/>
                  </a:ext>
                </a:extLst>
              </p:cNvPr>
              <p:cNvSpPr/>
              <p:nvPr/>
            </p:nvSpPr>
            <p:spPr>
              <a:xfrm>
                <a:off x="755652" y="1772816"/>
                <a:ext cx="7632698" cy="144042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L 形 19">
                <a:extLst>
                  <a:ext uri="{FF2B5EF4-FFF2-40B4-BE49-F238E27FC236}">
                    <a16:creationId xmlns:a16="http://schemas.microsoft.com/office/drawing/2014/main" id="{BDAA932A-6AED-48AF-BA67-67D9504D4D1E}"/>
                  </a:ext>
                </a:extLst>
              </p:cNvPr>
              <p:cNvSpPr/>
              <p:nvPr/>
            </p:nvSpPr>
            <p:spPr>
              <a:xfrm rot="5400000">
                <a:off x="696417" y="1785792"/>
                <a:ext cx="288086" cy="262134"/>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 name="L 形 20">
                <a:extLst>
                  <a:ext uri="{FF2B5EF4-FFF2-40B4-BE49-F238E27FC236}">
                    <a16:creationId xmlns:a16="http://schemas.microsoft.com/office/drawing/2014/main" id="{96E3B01F-B995-4E49-98B2-F864C1FAA730}"/>
                  </a:ext>
                </a:extLst>
              </p:cNvPr>
              <p:cNvSpPr/>
              <p:nvPr/>
            </p:nvSpPr>
            <p:spPr>
              <a:xfrm rot="16200000">
                <a:off x="8171796" y="2997275"/>
                <a:ext cx="263493" cy="262134"/>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8" name="内容占位符 4">
              <a:extLst>
                <a:ext uri="{FF2B5EF4-FFF2-40B4-BE49-F238E27FC236}">
                  <a16:creationId xmlns:a16="http://schemas.microsoft.com/office/drawing/2014/main" id="{80B67A68-2A9B-49D3-915D-1DCE405DFD13}"/>
                </a:ext>
              </a:extLst>
            </p:cNvPr>
            <p:cNvSpPr txBox="1">
              <a:spLocks/>
            </p:cNvSpPr>
            <p:nvPr/>
          </p:nvSpPr>
          <p:spPr bwMode="auto">
            <a:xfrm>
              <a:off x="755576" y="1916832"/>
              <a:ext cx="7729508" cy="1944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 </a:t>
              </a:r>
              <a:r>
                <a:rPr kumimoji="0" lang="zh-CN" altLang="en-US" sz="1600" i="0" u="none" strike="noStrike" kern="0" cap="none" spc="0" normalizeH="0" baseline="0" noProof="0" dirty="0">
                  <a:ln>
                    <a:noFill/>
                  </a:ln>
                  <a:solidFill>
                    <a:srgbClr val="FF0000"/>
                  </a:solidFill>
                  <a:effectLst/>
                  <a:uLnTx/>
                  <a:uFillTx/>
                  <a:latin typeface="Times New Roman" panose="02020603050405020304" pitchFamily="18" charset="0"/>
                  <a:ea typeface="宋体" panose="02010600030101010101" pitchFamily="2" charset="-122"/>
                </a:rPr>
                <a:t>以太网数据传输特点</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载波侦听多路访问</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冲突检测（</a:t>
              </a:r>
              <a:r>
                <a:rPr kumimoji="0" lang="en-US" altLang="zh-CN"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CSMA/CD</a:t>
              </a: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）技术</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载波侦听：监听总线占用</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多路访问：平等访问总线</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冲突检测：冲突不可避免</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endParaRPr kumimoji="0" lang="en-US" altLang="zh-CN" sz="1600" b="0" i="0" u="none" strike="noStrike" kern="0" cap="none" spc="0" normalizeH="0" baseline="0" noProof="0" dirty="0">
                <a:ln>
                  <a:noFill/>
                </a:ln>
                <a:solidFill>
                  <a:srgbClr val="17406D"/>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grpSp>
      <p:graphicFrame>
        <p:nvGraphicFramePr>
          <p:cNvPr id="22" name="Object 3">
            <a:extLst>
              <a:ext uri="{FF2B5EF4-FFF2-40B4-BE49-F238E27FC236}">
                <a16:creationId xmlns:a16="http://schemas.microsoft.com/office/drawing/2014/main" id="{644C0958-5E0F-4562-9588-707941CDBAC6}"/>
              </a:ext>
            </a:extLst>
          </p:cNvPr>
          <p:cNvGraphicFramePr>
            <a:graphicFrameLocks noChangeAspect="1"/>
          </p:cNvGraphicFramePr>
          <p:nvPr>
            <p:extLst>
              <p:ext uri="{D42A27DB-BD31-4B8C-83A1-F6EECF244321}">
                <p14:modId xmlns:p14="http://schemas.microsoft.com/office/powerpoint/2010/main" val="3026710226"/>
              </p:ext>
            </p:extLst>
          </p:nvPr>
        </p:nvGraphicFramePr>
        <p:xfrm>
          <a:off x="5493543" y="4009772"/>
          <a:ext cx="4679950" cy="2693988"/>
        </p:xfrm>
        <a:graphic>
          <a:graphicData uri="http://schemas.openxmlformats.org/presentationml/2006/ole">
            <mc:AlternateContent xmlns:mc="http://schemas.openxmlformats.org/markup-compatibility/2006">
              <mc:Choice xmlns:v="urn:schemas-microsoft-com:vml" Requires="v">
                <p:oleObj name="Visio" r:id="rId3" imgW="3144241" imgH="1944235" progId="Visio.Drawing.11">
                  <p:embed/>
                </p:oleObj>
              </mc:Choice>
              <mc:Fallback>
                <p:oleObj name="Visio" r:id="rId3" imgW="3144241" imgH="1944235" progId="Visio.Drawing.11">
                  <p:embed/>
                  <p:pic>
                    <p:nvPicPr>
                      <p:cNvPr id="22" name="Object 3">
                        <a:extLst>
                          <a:ext uri="{FF2B5EF4-FFF2-40B4-BE49-F238E27FC236}">
                            <a16:creationId xmlns:a16="http://schemas.microsoft.com/office/drawing/2014/main" id="{644C0958-5E0F-4562-9588-707941CDBA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3543" y="4009772"/>
                        <a:ext cx="4679950" cy="269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044128673"/>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-CSMA/CD</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aphicFrame>
        <p:nvGraphicFramePr>
          <p:cNvPr id="23" name="Object 3">
            <a:extLst>
              <a:ext uri="{FF2B5EF4-FFF2-40B4-BE49-F238E27FC236}">
                <a16:creationId xmlns:a16="http://schemas.microsoft.com/office/drawing/2014/main" id="{BB7CC2A3-E861-4555-9B21-DB3F609229E6}"/>
              </a:ext>
            </a:extLst>
          </p:cNvPr>
          <p:cNvGraphicFramePr>
            <a:graphicFrameLocks noChangeAspect="1"/>
          </p:cNvGraphicFramePr>
          <p:nvPr>
            <p:extLst>
              <p:ext uri="{D42A27DB-BD31-4B8C-83A1-F6EECF244321}">
                <p14:modId xmlns:p14="http://schemas.microsoft.com/office/powerpoint/2010/main" val="3667644528"/>
              </p:ext>
            </p:extLst>
          </p:nvPr>
        </p:nvGraphicFramePr>
        <p:xfrm>
          <a:off x="6603369" y="1468836"/>
          <a:ext cx="3884612" cy="5257800"/>
        </p:xfrm>
        <a:graphic>
          <a:graphicData uri="http://schemas.openxmlformats.org/presentationml/2006/ole">
            <mc:AlternateContent xmlns:mc="http://schemas.openxmlformats.org/markup-compatibility/2006">
              <mc:Choice xmlns:v="urn:schemas-microsoft-com:vml" Requires="v">
                <p:oleObj name="Visio" r:id="rId3" imgW="3629979" imgH="4903821" progId="Visio.Drawing.11">
                  <p:embed/>
                </p:oleObj>
              </mc:Choice>
              <mc:Fallback>
                <p:oleObj name="Visio" r:id="rId3" imgW="3629979" imgH="4903821" progId="Visio.Drawing.11">
                  <p:embed/>
                  <p:pic>
                    <p:nvPicPr>
                      <p:cNvPr id="23" name="Object 3">
                        <a:extLst>
                          <a:ext uri="{FF2B5EF4-FFF2-40B4-BE49-F238E27FC236}">
                            <a16:creationId xmlns:a16="http://schemas.microsoft.com/office/drawing/2014/main" id="{BB7CC2A3-E861-4555-9B21-DB3F609229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3369" y="1468836"/>
                        <a:ext cx="3884612"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4" name="Object 4">
            <a:extLst>
              <a:ext uri="{FF2B5EF4-FFF2-40B4-BE49-F238E27FC236}">
                <a16:creationId xmlns:a16="http://schemas.microsoft.com/office/drawing/2014/main" id="{7C0B59FE-6675-4AE6-970F-864F001D2BBE}"/>
              </a:ext>
            </a:extLst>
          </p:cNvPr>
          <p:cNvGraphicFramePr>
            <a:graphicFrameLocks noChangeAspect="1"/>
          </p:cNvGraphicFramePr>
          <p:nvPr>
            <p:extLst>
              <p:ext uri="{D42A27DB-BD31-4B8C-83A1-F6EECF244321}">
                <p14:modId xmlns:p14="http://schemas.microsoft.com/office/powerpoint/2010/main" val="1093276351"/>
              </p:ext>
            </p:extLst>
          </p:nvPr>
        </p:nvGraphicFramePr>
        <p:xfrm>
          <a:off x="1978981" y="2619773"/>
          <a:ext cx="4624388" cy="1152525"/>
        </p:xfrm>
        <a:graphic>
          <a:graphicData uri="http://schemas.openxmlformats.org/presentationml/2006/ole">
            <mc:AlternateContent xmlns:mc="http://schemas.openxmlformats.org/markup-compatibility/2006">
              <mc:Choice xmlns:v="urn:schemas-microsoft-com:vml" Requires="v">
                <p:oleObj name="Visio" r:id="rId5" imgW="4636844" imgH="1214877" progId="Visio.Drawing.11">
                  <p:embed/>
                </p:oleObj>
              </mc:Choice>
              <mc:Fallback>
                <p:oleObj name="Visio" r:id="rId5" imgW="4636844" imgH="1214877" progId="Visio.Drawing.11">
                  <p:embed/>
                  <p:pic>
                    <p:nvPicPr>
                      <p:cNvPr id="24" name="Object 4">
                        <a:extLst>
                          <a:ext uri="{FF2B5EF4-FFF2-40B4-BE49-F238E27FC236}">
                            <a16:creationId xmlns:a16="http://schemas.microsoft.com/office/drawing/2014/main" id="{7C0B59FE-6675-4AE6-970F-864F001D2B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8981" y="2619773"/>
                        <a:ext cx="4624388"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863888796"/>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5.3.2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随机介质控制访问</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-CSMA/CD</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aphicFrame>
        <p:nvGraphicFramePr>
          <p:cNvPr id="10" name="Object 3">
            <a:extLst>
              <a:ext uri="{FF2B5EF4-FFF2-40B4-BE49-F238E27FC236}">
                <a16:creationId xmlns:a16="http://schemas.microsoft.com/office/drawing/2014/main" id="{14F75D7C-0D8C-418C-97E6-DDBA64DCDCB4}"/>
              </a:ext>
            </a:extLst>
          </p:cNvPr>
          <p:cNvGraphicFramePr>
            <a:graphicFrameLocks noChangeAspect="1"/>
          </p:cNvGraphicFramePr>
          <p:nvPr>
            <p:extLst>
              <p:ext uri="{D42A27DB-BD31-4B8C-83A1-F6EECF244321}">
                <p14:modId xmlns:p14="http://schemas.microsoft.com/office/powerpoint/2010/main" val="2551970498"/>
              </p:ext>
            </p:extLst>
          </p:nvPr>
        </p:nvGraphicFramePr>
        <p:xfrm>
          <a:off x="3383314" y="1963737"/>
          <a:ext cx="5329238" cy="2930525"/>
        </p:xfrm>
        <a:graphic>
          <a:graphicData uri="http://schemas.openxmlformats.org/presentationml/2006/ole">
            <mc:AlternateContent xmlns:mc="http://schemas.openxmlformats.org/markup-compatibility/2006">
              <mc:Choice xmlns:v="urn:schemas-microsoft-com:vml" Requires="v">
                <p:oleObj name="Visio" r:id="rId3" imgW="4026597" imgH="2399489" progId="Visio.Drawing.11">
                  <p:embed/>
                </p:oleObj>
              </mc:Choice>
              <mc:Fallback>
                <p:oleObj name="Visio" r:id="rId3" imgW="4026597" imgH="2399489" progId="Visio.Drawing.11">
                  <p:embed/>
                  <p:pic>
                    <p:nvPicPr>
                      <p:cNvPr id="10" name="Object 3">
                        <a:extLst>
                          <a:ext uri="{FF2B5EF4-FFF2-40B4-BE49-F238E27FC236}">
                            <a16:creationId xmlns:a16="http://schemas.microsoft.com/office/drawing/2014/main" id="{14F75D7C-0D8C-418C-97E6-DDBA64DCDC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3314" y="1963737"/>
                        <a:ext cx="5329238" cy="293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1" name="矩形 32">
            <a:extLst>
              <a:ext uri="{FF2B5EF4-FFF2-40B4-BE49-F238E27FC236}">
                <a16:creationId xmlns:a16="http://schemas.microsoft.com/office/drawing/2014/main" id="{32F946D2-AE91-4CC8-BC21-4DF8B608926B}"/>
              </a:ext>
            </a:extLst>
          </p:cNvPr>
          <p:cNvSpPr>
            <a:spLocks noChangeArrowheads="1"/>
          </p:cNvSpPr>
          <p:nvPr/>
        </p:nvSpPr>
        <p:spPr bwMode="auto">
          <a:xfrm>
            <a:off x="5197827" y="4992687"/>
            <a:ext cx="15700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lang="zh-CN" altLang="en-US">
                <a:solidFill>
                  <a:srgbClr val="17406D"/>
                </a:solidFill>
                <a:latin typeface="楷体" panose="02010609060101010101" pitchFamily="49" charset="-122"/>
                <a:ea typeface="楷体" panose="02010609060101010101" pitchFamily="49" charset="-122"/>
                <a:hlinkClick r:id="rId5" action="ppaction://hlinkfile"/>
              </a:rPr>
              <a:t>冲突窗口概念</a:t>
            </a:r>
            <a:endParaRPr lang="zh-CN" altLang="en-US">
              <a:solidFill>
                <a:srgbClr val="17406D"/>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1524318157"/>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以太帧</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2" name="组合 7">
            <a:extLst>
              <a:ext uri="{FF2B5EF4-FFF2-40B4-BE49-F238E27FC236}">
                <a16:creationId xmlns:a16="http://schemas.microsoft.com/office/drawing/2014/main" id="{87E4482E-4BBC-4B0E-9EA6-19A7B64F3D5C}"/>
              </a:ext>
            </a:extLst>
          </p:cNvPr>
          <p:cNvGrpSpPr>
            <a:grpSpLocks/>
          </p:cNvGrpSpPr>
          <p:nvPr/>
        </p:nvGrpSpPr>
        <p:grpSpPr bwMode="auto">
          <a:xfrm>
            <a:off x="2233613" y="1712595"/>
            <a:ext cx="7823200" cy="2016125"/>
            <a:chOff x="709393" y="1772816"/>
            <a:chExt cx="7725216" cy="1487272"/>
          </a:xfrm>
        </p:grpSpPr>
        <p:sp>
          <p:nvSpPr>
            <p:cNvPr id="13" name="矩形 12">
              <a:extLst>
                <a:ext uri="{FF2B5EF4-FFF2-40B4-BE49-F238E27FC236}">
                  <a16:creationId xmlns:a16="http://schemas.microsoft.com/office/drawing/2014/main" id="{C29D8E87-CCBB-41D2-820B-468FB1248937}"/>
                </a:ext>
              </a:extLst>
            </p:cNvPr>
            <p:cNvSpPr/>
            <p:nvPr/>
          </p:nvSpPr>
          <p:spPr>
            <a:xfrm>
              <a:off x="754853" y="1772816"/>
              <a:ext cx="7634294" cy="144042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L 形 13">
              <a:extLst>
                <a:ext uri="{FF2B5EF4-FFF2-40B4-BE49-F238E27FC236}">
                  <a16:creationId xmlns:a16="http://schemas.microsoft.com/office/drawing/2014/main" id="{EB7A234C-ABE2-49A7-A2A4-936CAF8284BB}"/>
                </a:ext>
              </a:extLst>
            </p:cNvPr>
            <p:cNvSpPr/>
            <p:nvPr/>
          </p:nvSpPr>
          <p:spPr>
            <a:xfrm rot="5400000">
              <a:off x="696245" y="1785963"/>
              <a:ext cx="288086" cy="261792"/>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L 形 14">
              <a:extLst>
                <a:ext uri="{FF2B5EF4-FFF2-40B4-BE49-F238E27FC236}">
                  <a16:creationId xmlns:a16="http://schemas.microsoft.com/office/drawing/2014/main" id="{D4CF3458-9FDC-4BA6-8BB1-27E586FF07D7}"/>
                </a:ext>
              </a:extLst>
            </p:cNvPr>
            <p:cNvSpPr/>
            <p:nvPr/>
          </p:nvSpPr>
          <p:spPr>
            <a:xfrm rot="16200000">
              <a:off x="8171967" y="2997445"/>
              <a:ext cx="263493" cy="261793"/>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6" name="内容占位符 4">
            <a:extLst>
              <a:ext uri="{FF2B5EF4-FFF2-40B4-BE49-F238E27FC236}">
                <a16:creationId xmlns:a16="http://schemas.microsoft.com/office/drawing/2014/main" id="{DC035452-DC1D-43C4-8C3A-AD165EDD88F7}"/>
              </a:ext>
            </a:extLst>
          </p:cNvPr>
          <p:cNvSpPr txBox="1">
            <a:spLocks/>
          </p:cNvSpPr>
          <p:nvPr/>
        </p:nvSpPr>
        <p:spPr bwMode="auto">
          <a:xfrm>
            <a:off x="2279650" y="1712595"/>
            <a:ext cx="7632700"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前导符</a:t>
            </a:r>
            <a:r>
              <a:rPr lang="en-US" altLang="zh-CN" sz="1600" b="0">
                <a:solidFill>
                  <a:srgbClr val="17406D"/>
                </a:solidFill>
                <a:latin typeface="Times New Roman" panose="02020603050405020304" pitchFamily="18" charset="0"/>
              </a:rPr>
              <a:t>/</a:t>
            </a:r>
            <a:r>
              <a:rPr lang="zh-CN" altLang="en-US" sz="1600" b="0">
                <a:solidFill>
                  <a:srgbClr val="17406D"/>
                </a:solidFill>
                <a:latin typeface="Times New Roman" panose="02020603050405020304" pitchFamily="18" charset="0"/>
              </a:rPr>
              <a:t>帧前定界符：由</a:t>
            </a:r>
            <a:r>
              <a:rPr lang="en-US" altLang="zh-CN" sz="1600" b="0">
                <a:solidFill>
                  <a:srgbClr val="17406D"/>
                </a:solidFill>
                <a:latin typeface="Times New Roman" panose="02020603050405020304" pitchFamily="18" charset="0"/>
              </a:rPr>
              <a:t>10101010</a:t>
            </a:r>
            <a:r>
              <a:rPr lang="zh-CN" altLang="en-US" sz="1600" b="0">
                <a:solidFill>
                  <a:srgbClr val="17406D"/>
                </a:solidFill>
                <a:latin typeface="Times New Roman" panose="02020603050405020304" pitchFamily="18" charset="0"/>
              </a:rPr>
              <a:t>比特流组成</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目的地址、源地址：</a:t>
            </a:r>
            <a:r>
              <a:rPr lang="en-US" altLang="zh-CN" sz="1600" b="0">
                <a:solidFill>
                  <a:srgbClr val="17406D"/>
                </a:solidFill>
                <a:latin typeface="Times New Roman" panose="02020603050405020304" pitchFamily="18" charset="0"/>
              </a:rPr>
              <a:t>MAC</a:t>
            </a:r>
            <a:r>
              <a:rPr lang="zh-CN" altLang="en-US" sz="1600" b="0">
                <a:solidFill>
                  <a:srgbClr val="17406D"/>
                </a:solidFill>
                <a:latin typeface="Times New Roman" panose="02020603050405020304" pitchFamily="18" charset="0"/>
              </a:rPr>
              <a:t>地址（</a:t>
            </a:r>
            <a:r>
              <a:rPr lang="en-US" altLang="zh-CN" sz="1600" b="0">
                <a:solidFill>
                  <a:srgbClr val="17406D"/>
                </a:solidFill>
                <a:latin typeface="Times New Roman" panose="02020603050405020304" pitchFamily="18" charset="0"/>
              </a:rPr>
              <a:t>6</a:t>
            </a:r>
            <a:r>
              <a:rPr lang="zh-CN" altLang="en-US" sz="1600" b="0">
                <a:solidFill>
                  <a:srgbClr val="17406D"/>
                </a:solidFill>
                <a:latin typeface="Times New Roman" panose="02020603050405020304" pitchFamily="18" charset="0"/>
              </a:rPr>
              <a:t>字节）</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类型：网络层协议类型（</a:t>
            </a:r>
            <a:r>
              <a:rPr lang="en-US" altLang="zh-CN" sz="1600" b="0">
                <a:solidFill>
                  <a:srgbClr val="17406D"/>
                </a:solidFill>
                <a:latin typeface="Times New Roman" panose="02020603050405020304" pitchFamily="18" charset="0"/>
              </a:rPr>
              <a:t>0x800</a:t>
            </a:r>
            <a:r>
              <a:rPr lang="zh-CN" altLang="en-US" sz="1600" b="0">
                <a:solidFill>
                  <a:srgbClr val="17406D"/>
                </a:solidFill>
                <a:latin typeface="Times New Roman" panose="02020603050405020304" pitchFamily="18" charset="0"/>
              </a:rPr>
              <a:t>表示</a:t>
            </a:r>
            <a:r>
              <a:rPr lang="en-US" altLang="zh-CN" sz="1600" b="0">
                <a:solidFill>
                  <a:srgbClr val="17406D"/>
                </a:solidFill>
                <a:latin typeface="Times New Roman" panose="02020603050405020304" pitchFamily="18" charset="0"/>
              </a:rPr>
              <a:t>IP</a:t>
            </a:r>
            <a:r>
              <a:rPr lang="zh-CN" altLang="en-US" sz="1600" b="0">
                <a:solidFill>
                  <a:srgbClr val="17406D"/>
                </a:solidFill>
                <a:latin typeface="Times New Roman" panose="02020603050405020304" pitchFamily="18" charset="0"/>
              </a:rPr>
              <a:t>协议；</a:t>
            </a:r>
            <a:r>
              <a:rPr lang="en-US" altLang="zh-CN" sz="1600" b="0">
                <a:solidFill>
                  <a:srgbClr val="17406D"/>
                </a:solidFill>
                <a:latin typeface="Times New Roman" panose="02020603050405020304" pitchFamily="18" charset="0"/>
              </a:rPr>
              <a:t>0x8137</a:t>
            </a:r>
            <a:r>
              <a:rPr lang="zh-CN" altLang="en-US" sz="1600" b="0">
                <a:solidFill>
                  <a:srgbClr val="17406D"/>
                </a:solidFill>
                <a:latin typeface="Times New Roman" panose="02020603050405020304" pitchFamily="18" charset="0"/>
              </a:rPr>
              <a:t>表示</a:t>
            </a:r>
            <a:r>
              <a:rPr lang="en-US" altLang="zh-CN" sz="1600" b="0">
                <a:solidFill>
                  <a:srgbClr val="17406D"/>
                </a:solidFill>
                <a:latin typeface="Times New Roman" panose="02020603050405020304" pitchFamily="18" charset="0"/>
              </a:rPr>
              <a:t>IPX</a:t>
            </a:r>
            <a:r>
              <a:rPr lang="zh-CN" altLang="en-US" sz="1600" b="0">
                <a:solidFill>
                  <a:srgbClr val="17406D"/>
                </a:solidFill>
                <a:latin typeface="Times New Roman" panose="02020603050405020304" pitchFamily="18" charset="0"/>
              </a:rPr>
              <a:t>协议</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数据：</a:t>
            </a:r>
            <a:r>
              <a:rPr lang="en-US" altLang="zh-CN" sz="1600" b="0">
                <a:solidFill>
                  <a:srgbClr val="17406D"/>
                </a:solidFill>
                <a:latin typeface="Times New Roman" panose="02020603050405020304" pitchFamily="18" charset="0"/>
              </a:rPr>
              <a:t>46B~1500B</a:t>
            </a:r>
            <a:r>
              <a:rPr lang="zh-CN" altLang="en-US" sz="1600" b="0">
                <a:solidFill>
                  <a:srgbClr val="17406D"/>
                </a:solidFill>
                <a:latin typeface="Times New Roman" panose="02020603050405020304" pitchFamily="18" charset="0"/>
              </a:rPr>
              <a:t>（帧头长度为</a:t>
            </a:r>
            <a:r>
              <a:rPr lang="en-US" altLang="zh-CN" sz="1600" b="0">
                <a:solidFill>
                  <a:srgbClr val="17406D"/>
                </a:solidFill>
                <a:latin typeface="Times New Roman" panose="02020603050405020304" pitchFamily="18" charset="0"/>
              </a:rPr>
              <a:t>18B</a:t>
            </a:r>
            <a:r>
              <a:rPr lang="zh-CN" altLang="en-US" sz="1600" b="0">
                <a:solidFill>
                  <a:srgbClr val="17406D"/>
                </a:solidFill>
                <a:latin typeface="Times New Roman" panose="02020603050405020304" pitchFamily="18" charset="0"/>
              </a:rPr>
              <a:t>）</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帧校验：</a:t>
            </a:r>
            <a:r>
              <a:rPr lang="en-US" altLang="zh-CN" sz="1600" b="0">
                <a:solidFill>
                  <a:srgbClr val="17406D"/>
                </a:solidFill>
                <a:latin typeface="Times New Roman" panose="02020603050405020304" pitchFamily="18" charset="0"/>
              </a:rPr>
              <a:t>32</a:t>
            </a:r>
            <a:r>
              <a:rPr lang="zh-CN" altLang="en-US" sz="1600" b="0">
                <a:solidFill>
                  <a:srgbClr val="17406D"/>
                </a:solidFill>
                <a:latin typeface="Times New Roman" panose="02020603050405020304" pitchFamily="18" charset="0"/>
              </a:rPr>
              <a:t>位</a:t>
            </a:r>
            <a:r>
              <a:rPr lang="en-US" altLang="zh-CN" sz="1600" b="0">
                <a:solidFill>
                  <a:srgbClr val="17406D"/>
                </a:solidFill>
                <a:latin typeface="Times New Roman" panose="02020603050405020304" pitchFamily="18" charset="0"/>
              </a:rPr>
              <a:t>CRC</a:t>
            </a:r>
            <a:r>
              <a:rPr lang="zh-CN" altLang="en-US" sz="1600" b="0">
                <a:solidFill>
                  <a:srgbClr val="17406D"/>
                </a:solidFill>
                <a:latin typeface="Times New Roman" panose="02020603050405020304" pitchFamily="18" charset="0"/>
              </a:rPr>
              <a:t>校验（目的地址、源地址、类型、帧数据）</a:t>
            </a:r>
          </a:p>
          <a:p>
            <a:pPr eaLnBrk="0" fontAlgn="base" hangingPunct="0">
              <a:lnSpc>
                <a:spcPct val="150000"/>
              </a:lnSpc>
              <a:spcBef>
                <a:spcPct val="0"/>
              </a:spcBef>
              <a:spcAft>
                <a:spcPct val="0"/>
              </a:spcAft>
              <a:buFont typeface="Wingdings" panose="05000000000000000000" pitchFamily="2" charset="2"/>
              <a:buChar char="Ø"/>
            </a:pPr>
            <a:endParaRPr lang="en-US" altLang="zh-CN" sz="1600" b="0">
              <a:solidFill>
                <a:srgbClr val="17406D"/>
              </a:solidFill>
              <a:latin typeface="Times New Roman" panose="02020603050405020304" pitchFamily="18" charset="0"/>
              <a:cs typeface="Times New Roman" panose="02020603050405020304" pitchFamily="18" charset="0"/>
            </a:endParaRPr>
          </a:p>
        </p:txBody>
      </p:sp>
      <p:pic>
        <p:nvPicPr>
          <p:cNvPr id="17" name="图片 2">
            <a:extLst>
              <a:ext uri="{FF2B5EF4-FFF2-40B4-BE49-F238E27FC236}">
                <a16:creationId xmlns:a16="http://schemas.microsoft.com/office/drawing/2014/main" id="{F8358152-DDFB-418B-AAF9-98792694187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71813" y="3728720"/>
            <a:ext cx="6483350" cy="288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66035806"/>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以太帧</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8" name="组合 7">
            <a:extLst>
              <a:ext uri="{FF2B5EF4-FFF2-40B4-BE49-F238E27FC236}">
                <a16:creationId xmlns:a16="http://schemas.microsoft.com/office/drawing/2014/main" id="{E4B01F2F-87C0-4987-8572-31386A645605}"/>
              </a:ext>
            </a:extLst>
          </p:cNvPr>
          <p:cNvGrpSpPr>
            <a:grpSpLocks/>
          </p:cNvGrpSpPr>
          <p:nvPr/>
        </p:nvGrpSpPr>
        <p:grpSpPr bwMode="auto">
          <a:xfrm>
            <a:off x="2020523" y="1821790"/>
            <a:ext cx="7823200" cy="2016125"/>
            <a:chOff x="709393" y="1772816"/>
            <a:chExt cx="7725216" cy="1487272"/>
          </a:xfrm>
        </p:grpSpPr>
        <p:sp>
          <p:nvSpPr>
            <p:cNvPr id="19" name="矩形 18">
              <a:extLst>
                <a:ext uri="{FF2B5EF4-FFF2-40B4-BE49-F238E27FC236}">
                  <a16:creationId xmlns:a16="http://schemas.microsoft.com/office/drawing/2014/main" id="{865E9C25-E527-408C-92D7-5A1464EFFB01}"/>
                </a:ext>
              </a:extLst>
            </p:cNvPr>
            <p:cNvSpPr/>
            <p:nvPr/>
          </p:nvSpPr>
          <p:spPr>
            <a:xfrm>
              <a:off x="754853" y="1772816"/>
              <a:ext cx="7634294" cy="144042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L 形 19">
              <a:extLst>
                <a:ext uri="{FF2B5EF4-FFF2-40B4-BE49-F238E27FC236}">
                  <a16:creationId xmlns:a16="http://schemas.microsoft.com/office/drawing/2014/main" id="{7A40320B-D51F-45CD-A23E-F03C7B8149AC}"/>
                </a:ext>
              </a:extLst>
            </p:cNvPr>
            <p:cNvSpPr/>
            <p:nvPr/>
          </p:nvSpPr>
          <p:spPr>
            <a:xfrm rot="5400000">
              <a:off x="696245" y="1785963"/>
              <a:ext cx="288086" cy="261792"/>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 name="L 形 20">
              <a:extLst>
                <a:ext uri="{FF2B5EF4-FFF2-40B4-BE49-F238E27FC236}">
                  <a16:creationId xmlns:a16="http://schemas.microsoft.com/office/drawing/2014/main" id="{D2E1C15A-DD04-4E9C-99E8-FBEF2D290D97}"/>
                </a:ext>
              </a:extLst>
            </p:cNvPr>
            <p:cNvSpPr/>
            <p:nvPr/>
          </p:nvSpPr>
          <p:spPr>
            <a:xfrm rot="16200000">
              <a:off x="8171967" y="2997445"/>
              <a:ext cx="263493" cy="261793"/>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2" name="内容占位符 4">
            <a:extLst>
              <a:ext uri="{FF2B5EF4-FFF2-40B4-BE49-F238E27FC236}">
                <a16:creationId xmlns:a16="http://schemas.microsoft.com/office/drawing/2014/main" id="{49168C24-994B-409A-86D1-17EE824F3375}"/>
              </a:ext>
            </a:extLst>
          </p:cNvPr>
          <p:cNvSpPr txBox="1">
            <a:spLocks/>
          </p:cNvSpPr>
          <p:nvPr/>
        </p:nvSpPr>
        <p:spPr bwMode="auto">
          <a:xfrm>
            <a:off x="2066560" y="1821790"/>
            <a:ext cx="7632700"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网卡物理地址存储器中存储单元对应实际地址称：</a:t>
            </a:r>
            <a:r>
              <a:rPr lang="zh-CN" altLang="en-US" sz="1600">
                <a:solidFill>
                  <a:srgbClr val="FF0000"/>
                </a:solidFill>
                <a:latin typeface="Times New Roman" panose="02020603050405020304" pitchFamily="18" charset="0"/>
              </a:rPr>
              <a:t>物理地址</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共</a:t>
            </a:r>
            <a:r>
              <a:rPr lang="en-US" altLang="zh-CN" sz="1600">
                <a:solidFill>
                  <a:srgbClr val="FF0000"/>
                </a:solidFill>
                <a:latin typeface="Times New Roman" panose="02020603050405020304" pitchFamily="18" charset="0"/>
              </a:rPr>
              <a:t>48</a:t>
            </a:r>
            <a:r>
              <a:rPr lang="zh-CN" altLang="en-US" sz="1600">
                <a:solidFill>
                  <a:srgbClr val="FF0000"/>
                </a:solidFill>
                <a:latin typeface="Times New Roman" panose="02020603050405020304" pitchFamily="18" charset="0"/>
              </a:rPr>
              <a:t>位</a:t>
            </a:r>
            <a:r>
              <a:rPr lang="zh-CN" altLang="en-US" sz="1600" b="0">
                <a:solidFill>
                  <a:srgbClr val="17406D"/>
                </a:solidFill>
                <a:latin typeface="Times New Roman" panose="02020603050405020304" pitchFamily="18" charset="0"/>
              </a:rPr>
              <a:t>，由</a:t>
            </a:r>
            <a:r>
              <a:rPr lang="zh-CN" altLang="en-US" sz="1600">
                <a:solidFill>
                  <a:srgbClr val="FF0000"/>
                </a:solidFill>
                <a:latin typeface="Times New Roman" panose="02020603050405020304" pitchFamily="18" charset="0"/>
              </a:rPr>
              <a:t>十六进制</a:t>
            </a:r>
            <a:r>
              <a:rPr lang="zh-CN" altLang="en-US" sz="1600" b="0">
                <a:solidFill>
                  <a:srgbClr val="17406D"/>
                </a:solidFill>
                <a:latin typeface="Times New Roman" panose="02020603050405020304" pitchFamily="18" charset="0"/>
              </a:rPr>
              <a:t>表示</a:t>
            </a:r>
          </a:p>
          <a:p>
            <a:pPr eaLnBrk="0" fontAlgn="base" hangingPunct="0">
              <a:lnSpc>
                <a:spcPct val="150000"/>
              </a:lnSpc>
              <a:spcBef>
                <a:spcPct val="0"/>
              </a:spcBef>
              <a:spcAft>
                <a:spcPct val="0"/>
              </a:spcAft>
              <a:buFont typeface="Wingdings" panose="05000000000000000000" pitchFamily="2" charset="2"/>
              <a:buChar char="Ø"/>
            </a:pPr>
            <a:endParaRPr lang="en-US" altLang="zh-CN" sz="1600" b="0">
              <a:solidFill>
                <a:srgbClr val="17406D"/>
              </a:solidFill>
              <a:latin typeface="Times New Roman" panose="02020603050405020304" pitchFamily="18" charset="0"/>
              <a:cs typeface="Times New Roman" panose="02020603050405020304" pitchFamily="18" charset="0"/>
            </a:endParaRPr>
          </a:p>
        </p:txBody>
      </p:sp>
      <p:pic>
        <p:nvPicPr>
          <p:cNvPr id="23" name="图片 1">
            <a:extLst>
              <a:ext uri="{FF2B5EF4-FFF2-40B4-BE49-F238E27FC236}">
                <a16:creationId xmlns:a16="http://schemas.microsoft.com/office/drawing/2014/main" id="{2BB57C16-58B1-4006-BDB8-DDDF846BBD6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10910" y="2799690"/>
            <a:ext cx="9144000" cy="218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图片 3">
            <a:extLst>
              <a:ext uri="{FF2B5EF4-FFF2-40B4-BE49-F238E27FC236}">
                <a16:creationId xmlns:a16="http://schemas.microsoft.com/office/drawing/2014/main" id="{A40F1F10-FD04-4217-853D-38B95A74797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49010" y="4887252"/>
            <a:ext cx="9067800" cy="156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1161704"/>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以太帧</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5" name="组合 7">
            <a:extLst>
              <a:ext uri="{FF2B5EF4-FFF2-40B4-BE49-F238E27FC236}">
                <a16:creationId xmlns:a16="http://schemas.microsoft.com/office/drawing/2014/main" id="{A3F5B663-D750-479D-8925-779D8165F80F}"/>
              </a:ext>
            </a:extLst>
          </p:cNvPr>
          <p:cNvGrpSpPr>
            <a:grpSpLocks/>
          </p:cNvGrpSpPr>
          <p:nvPr/>
        </p:nvGrpSpPr>
        <p:grpSpPr bwMode="auto">
          <a:xfrm>
            <a:off x="2356342" y="1712595"/>
            <a:ext cx="7823200" cy="2016125"/>
            <a:chOff x="709393" y="1772816"/>
            <a:chExt cx="7725216" cy="1487272"/>
          </a:xfrm>
        </p:grpSpPr>
        <p:sp>
          <p:nvSpPr>
            <p:cNvPr id="16" name="矩形 15">
              <a:extLst>
                <a:ext uri="{FF2B5EF4-FFF2-40B4-BE49-F238E27FC236}">
                  <a16:creationId xmlns:a16="http://schemas.microsoft.com/office/drawing/2014/main" id="{F3AE5446-C958-4018-AE34-A44A219AA5C4}"/>
                </a:ext>
              </a:extLst>
            </p:cNvPr>
            <p:cNvSpPr/>
            <p:nvPr/>
          </p:nvSpPr>
          <p:spPr>
            <a:xfrm>
              <a:off x="754853" y="1772816"/>
              <a:ext cx="7634294" cy="144042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L 形 16">
              <a:extLst>
                <a:ext uri="{FF2B5EF4-FFF2-40B4-BE49-F238E27FC236}">
                  <a16:creationId xmlns:a16="http://schemas.microsoft.com/office/drawing/2014/main" id="{A85C9CD9-ECF4-4B6C-A7FF-55F20B90BB96}"/>
                </a:ext>
              </a:extLst>
            </p:cNvPr>
            <p:cNvSpPr/>
            <p:nvPr/>
          </p:nvSpPr>
          <p:spPr>
            <a:xfrm rot="5400000">
              <a:off x="696245" y="1785963"/>
              <a:ext cx="288086" cy="261792"/>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L 形 27">
              <a:extLst>
                <a:ext uri="{FF2B5EF4-FFF2-40B4-BE49-F238E27FC236}">
                  <a16:creationId xmlns:a16="http://schemas.microsoft.com/office/drawing/2014/main" id="{69B61608-4433-4829-B9A0-C6F07AD3FF53}"/>
                </a:ext>
              </a:extLst>
            </p:cNvPr>
            <p:cNvSpPr/>
            <p:nvPr/>
          </p:nvSpPr>
          <p:spPr>
            <a:xfrm rot="16200000">
              <a:off x="8171967" y="2997445"/>
              <a:ext cx="263493" cy="261793"/>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30" name="内容占位符 4">
            <a:extLst>
              <a:ext uri="{FF2B5EF4-FFF2-40B4-BE49-F238E27FC236}">
                <a16:creationId xmlns:a16="http://schemas.microsoft.com/office/drawing/2014/main" id="{DBC3EDE5-04D6-467F-839D-850112E0BCC6}"/>
              </a:ext>
            </a:extLst>
          </p:cNvPr>
          <p:cNvSpPr txBox="1">
            <a:spLocks/>
          </p:cNvSpPr>
          <p:nvPr/>
        </p:nvSpPr>
        <p:spPr bwMode="auto">
          <a:xfrm>
            <a:off x="2402379" y="1712595"/>
            <a:ext cx="7632700"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前导符</a:t>
            </a:r>
            <a:r>
              <a:rPr lang="en-US" altLang="zh-CN" sz="1600" b="0">
                <a:solidFill>
                  <a:srgbClr val="17406D"/>
                </a:solidFill>
                <a:latin typeface="Times New Roman" panose="02020603050405020304" pitchFamily="18" charset="0"/>
              </a:rPr>
              <a:t>/</a:t>
            </a:r>
            <a:r>
              <a:rPr lang="zh-CN" altLang="en-US" sz="1600" b="0">
                <a:solidFill>
                  <a:srgbClr val="17406D"/>
                </a:solidFill>
                <a:latin typeface="Times New Roman" panose="02020603050405020304" pitchFamily="18" charset="0"/>
              </a:rPr>
              <a:t>帧前定界符：由</a:t>
            </a:r>
            <a:r>
              <a:rPr lang="en-US" altLang="zh-CN" sz="1600" b="0">
                <a:solidFill>
                  <a:srgbClr val="17406D"/>
                </a:solidFill>
                <a:latin typeface="Times New Roman" panose="02020603050405020304" pitchFamily="18" charset="0"/>
              </a:rPr>
              <a:t>10101010</a:t>
            </a:r>
            <a:r>
              <a:rPr lang="zh-CN" altLang="en-US" sz="1600" b="0">
                <a:solidFill>
                  <a:srgbClr val="17406D"/>
                </a:solidFill>
                <a:latin typeface="Times New Roman" panose="02020603050405020304" pitchFamily="18" charset="0"/>
              </a:rPr>
              <a:t>比特流组成</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目的地址、源地址：</a:t>
            </a:r>
            <a:r>
              <a:rPr lang="en-US" altLang="zh-CN" sz="1600" b="0">
                <a:solidFill>
                  <a:srgbClr val="17406D"/>
                </a:solidFill>
                <a:latin typeface="Times New Roman" panose="02020603050405020304" pitchFamily="18" charset="0"/>
              </a:rPr>
              <a:t>MAC</a:t>
            </a:r>
            <a:r>
              <a:rPr lang="zh-CN" altLang="en-US" sz="1600" b="0">
                <a:solidFill>
                  <a:srgbClr val="17406D"/>
                </a:solidFill>
                <a:latin typeface="Times New Roman" panose="02020603050405020304" pitchFamily="18" charset="0"/>
              </a:rPr>
              <a:t>地址（</a:t>
            </a:r>
            <a:r>
              <a:rPr lang="en-US" altLang="zh-CN" sz="1600" b="0">
                <a:solidFill>
                  <a:srgbClr val="17406D"/>
                </a:solidFill>
                <a:latin typeface="Times New Roman" panose="02020603050405020304" pitchFamily="18" charset="0"/>
              </a:rPr>
              <a:t>6</a:t>
            </a:r>
            <a:r>
              <a:rPr lang="zh-CN" altLang="en-US" sz="1600" b="0">
                <a:solidFill>
                  <a:srgbClr val="17406D"/>
                </a:solidFill>
                <a:latin typeface="Times New Roman" panose="02020603050405020304" pitchFamily="18" charset="0"/>
              </a:rPr>
              <a:t>字节）</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类型：网络层协议类型（</a:t>
            </a:r>
            <a:r>
              <a:rPr lang="en-US" altLang="zh-CN" sz="1600" b="0">
                <a:solidFill>
                  <a:srgbClr val="17406D"/>
                </a:solidFill>
                <a:latin typeface="Times New Roman" panose="02020603050405020304" pitchFamily="18" charset="0"/>
              </a:rPr>
              <a:t>0x800</a:t>
            </a:r>
            <a:r>
              <a:rPr lang="zh-CN" altLang="en-US" sz="1600" b="0">
                <a:solidFill>
                  <a:srgbClr val="17406D"/>
                </a:solidFill>
                <a:latin typeface="Times New Roman" panose="02020603050405020304" pitchFamily="18" charset="0"/>
              </a:rPr>
              <a:t>表示</a:t>
            </a:r>
            <a:r>
              <a:rPr lang="en-US" altLang="zh-CN" sz="1600" b="0">
                <a:solidFill>
                  <a:srgbClr val="17406D"/>
                </a:solidFill>
                <a:latin typeface="Times New Roman" panose="02020603050405020304" pitchFamily="18" charset="0"/>
              </a:rPr>
              <a:t>IP</a:t>
            </a:r>
            <a:r>
              <a:rPr lang="zh-CN" altLang="en-US" sz="1600" b="0">
                <a:solidFill>
                  <a:srgbClr val="17406D"/>
                </a:solidFill>
                <a:latin typeface="Times New Roman" panose="02020603050405020304" pitchFamily="18" charset="0"/>
              </a:rPr>
              <a:t>协议；</a:t>
            </a:r>
            <a:r>
              <a:rPr lang="en-US" altLang="zh-CN" sz="1600" b="0">
                <a:solidFill>
                  <a:srgbClr val="17406D"/>
                </a:solidFill>
                <a:latin typeface="Times New Roman" panose="02020603050405020304" pitchFamily="18" charset="0"/>
              </a:rPr>
              <a:t>0x8137</a:t>
            </a:r>
            <a:r>
              <a:rPr lang="zh-CN" altLang="en-US" sz="1600" b="0">
                <a:solidFill>
                  <a:srgbClr val="17406D"/>
                </a:solidFill>
                <a:latin typeface="Times New Roman" panose="02020603050405020304" pitchFamily="18" charset="0"/>
              </a:rPr>
              <a:t>表示</a:t>
            </a:r>
            <a:r>
              <a:rPr lang="en-US" altLang="zh-CN" sz="1600" b="0">
                <a:solidFill>
                  <a:srgbClr val="17406D"/>
                </a:solidFill>
                <a:latin typeface="Times New Roman" panose="02020603050405020304" pitchFamily="18" charset="0"/>
              </a:rPr>
              <a:t>IPX</a:t>
            </a:r>
            <a:r>
              <a:rPr lang="zh-CN" altLang="en-US" sz="1600" b="0">
                <a:solidFill>
                  <a:srgbClr val="17406D"/>
                </a:solidFill>
                <a:latin typeface="Times New Roman" panose="02020603050405020304" pitchFamily="18" charset="0"/>
              </a:rPr>
              <a:t>协议</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数据：</a:t>
            </a:r>
            <a:r>
              <a:rPr lang="en-US" altLang="zh-CN" sz="1600" b="0">
                <a:solidFill>
                  <a:srgbClr val="17406D"/>
                </a:solidFill>
                <a:latin typeface="Times New Roman" panose="02020603050405020304" pitchFamily="18" charset="0"/>
              </a:rPr>
              <a:t>46B~1500B</a:t>
            </a:r>
            <a:r>
              <a:rPr lang="zh-CN" altLang="en-US" sz="1600" b="0">
                <a:solidFill>
                  <a:srgbClr val="17406D"/>
                </a:solidFill>
                <a:latin typeface="Times New Roman" panose="02020603050405020304" pitchFamily="18" charset="0"/>
              </a:rPr>
              <a:t>（帧头长度为</a:t>
            </a:r>
            <a:r>
              <a:rPr lang="en-US" altLang="zh-CN" sz="1600" b="0">
                <a:solidFill>
                  <a:srgbClr val="17406D"/>
                </a:solidFill>
                <a:latin typeface="Times New Roman" panose="02020603050405020304" pitchFamily="18" charset="0"/>
              </a:rPr>
              <a:t>18B</a:t>
            </a:r>
            <a:r>
              <a:rPr lang="zh-CN" altLang="en-US" sz="1600" b="0">
                <a:solidFill>
                  <a:srgbClr val="17406D"/>
                </a:solidFill>
                <a:latin typeface="Times New Roman" panose="02020603050405020304" pitchFamily="18" charset="0"/>
              </a:rPr>
              <a:t>）</a:t>
            </a:r>
          </a:p>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srgbClr val="17406D"/>
                </a:solidFill>
                <a:latin typeface="Times New Roman" panose="02020603050405020304" pitchFamily="18" charset="0"/>
              </a:rPr>
              <a:t>帧校验：</a:t>
            </a:r>
            <a:r>
              <a:rPr lang="en-US" altLang="zh-CN" sz="1600" b="0">
                <a:solidFill>
                  <a:srgbClr val="17406D"/>
                </a:solidFill>
                <a:latin typeface="Times New Roman" panose="02020603050405020304" pitchFamily="18" charset="0"/>
              </a:rPr>
              <a:t>32</a:t>
            </a:r>
            <a:r>
              <a:rPr lang="zh-CN" altLang="en-US" sz="1600" b="0">
                <a:solidFill>
                  <a:srgbClr val="17406D"/>
                </a:solidFill>
                <a:latin typeface="Times New Roman" panose="02020603050405020304" pitchFamily="18" charset="0"/>
              </a:rPr>
              <a:t>位</a:t>
            </a:r>
            <a:r>
              <a:rPr lang="en-US" altLang="zh-CN" sz="1600" b="0">
                <a:solidFill>
                  <a:srgbClr val="17406D"/>
                </a:solidFill>
                <a:latin typeface="Times New Roman" panose="02020603050405020304" pitchFamily="18" charset="0"/>
              </a:rPr>
              <a:t>CRC</a:t>
            </a:r>
            <a:r>
              <a:rPr lang="zh-CN" altLang="en-US" sz="1600" b="0">
                <a:solidFill>
                  <a:srgbClr val="17406D"/>
                </a:solidFill>
                <a:latin typeface="Times New Roman" panose="02020603050405020304" pitchFamily="18" charset="0"/>
              </a:rPr>
              <a:t>校验（目的地址、源地址、类型、帧数据）</a:t>
            </a:r>
          </a:p>
          <a:p>
            <a:pPr eaLnBrk="0" fontAlgn="base" hangingPunct="0">
              <a:lnSpc>
                <a:spcPct val="150000"/>
              </a:lnSpc>
              <a:spcBef>
                <a:spcPct val="0"/>
              </a:spcBef>
              <a:spcAft>
                <a:spcPct val="0"/>
              </a:spcAft>
              <a:buFont typeface="Wingdings" panose="05000000000000000000" pitchFamily="2" charset="2"/>
              <a:buChar char="Ø"/>
            </a:pPr>
            <a:endParaRPr lang="en-US" altLang="zh-CN" sz="1600" b="0">
              <a:solidFill>
                <a:srgbClr val="17406D"/>
              </a:solidFill>
              <a:latin typeface="Times New Roman" panose="02020603050405020304" pitchFamily="18" charset="0"/>
              <a:cs typeface="Times New Roman" panose="02020603050405020304" pitchFamily="18" charset="0"/>
            </a:endParaRPr>
          </a:p>
        </p:txBody>
      </p:sp>
      <p:pic>
        <p:nvPicPr>
          <p:cNvPr id="31" name="图片 2">
            <a:extLst>
              <a:ext uri="{FF2B5EF4-FFF2-40B4-BE49-F238E27FC236}">
                <a16:creationId xmlns:a16="http://schemas.microsoft.com/office/drawing/2014/main" id="{17925868-D44C-4EFD-89F5-5C4FB6A51E0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94542" y="3728720"/>
            <a:ext cx="6483350" cy="288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04455083"/>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5" y="928688"/>
            <a:ext cx="6972691"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以太帧</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aphicFrame>
        <p:nvGraphicFramePr>
          <p:cNvPr id="14" name="Object 3">
            <a:extLst>
              <a:ext uri="{FF2B5EF4-FFF2-40B4-BE49-F238E27FC236}">
                <a16:creationId xmlns:a16="http://schemas.microsoft.com/office/drawing/2014/main" id="{8C34462C-D162-437A-8CEA-074037A1655F}"/>
              </a:ext>
            </a:extLst>
          </p:cNvPr>
          <p:cNvGraphicFramePr>
            <a:graphicFrameLocks noChangeAspect="1"/>
          </p:cNvGraphicFramePr>
          <p:nvPr>
            <p:extLst>
              <p:ext uri="{D42A27DB-BD31-4B8C-83A1-F6EECF244321}">
                <p14:modId xmlns:p14="http://schemas.microsoft.com/office/powerpoint/2010/main" val="1460400981"/>
              </p:ext>
            </p:extLst>
          </p:nvPr>
        </p:nvGraphicFramePr>
        <p:xfrm>
          <a:off x="2660131" y="1468836"/>
          <a:ext cx="7800975" cy="4521200"/>
        </p:xfrm>
        <a:graphic>
          <a:graphicData uri="http://schemas.openxmlformats.org/presentationml/2006/ole">
            <mc:AlternateContent xmlns:mc="http://schemas.openxmlformats.org/markup-compatibility/2006">
              <mc:Choice xmlns:v="urn:schemas-microsoft-com:vml" Requires="v">
                <p:oleObj name="Visio" r:id="rId2" imgW="6665679" imgH="3865988" progId="Visio.Drawing.11">
                  <p:embed/>
                </p:oleObj>
              </mc:Choice>
              <mc:Fallback>
                <p:oleObj name="Visio" r:id="rId2" imgW="6665679" imgH="3865988" progId="Visio.Drawing.11">
                  <p:embed/>
                  <p:pic>
                    <p:nvPicPr>
                      <p:cNvPr id="14" name="Object 3">
                        <a:extLst>
                          <a:ext uri="{FF2B5EF4-FFF2-40B4-BE49-F238E27FC236}">
                            <a16:creationId xmlns:a16="http://schemas.microsoft.com/office/drawing/2014/main" id="{8C34462C-D162-437A-8CEA-074037A16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0131" y="1468836"/>
                        <a:ext cx="7800975" cy="452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8" name="矩形 34">
            <a:extLst>
              <a:ext uri="{FF2B5EF4-FFF2-40B4-BE49-F238E27FC236}">
                <a16:creationId xmlns:a16="http://schemas.microsoft.com/office/drawing/2014/main" id="{2D4BF71B-5A50-4B92-878E-F821B579E6CD}"/>
              </a:ext>
            </a:extLst>
          </p:cNvPr>
          <p:cNvSpPr>
            <a:spLocks noChangeArrowheads="1"/>
          </p:cNvSpPr>
          <p:nvPr/>
        </p:nvSpPr>
        <p:spPr bwMode="auto">
          <a:xfrm>
            <a:off x="2180706" y="6077349"/>
            <a:ext cx="82804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fontAlgn="base">
              <a:spcBef>
                <a:spcPct val="0"/>
              </a:spcBef>
              <a:spcAft>
                <a:spcPct val="0"/>
              </a:spcAft>
            </a:pPr>
            <a:r>
              <a:rPr lang="zh-CN" altLang="en-US">
                <a:solidFill>
                  <a:srgbClr val="17406D"/>
                </a:solidFill>
                <a:latin typeface="楷体" panose="02010609060101010101" pitchFamily="49" charset="-122"/>
                <a:ea typeface="楷体" panose="02010609060101010101" pitchFamily="49" charset="-122"/>
              </a:rPr>
              <a:t>典型的以太网实现方法</a:t>
            </a:r>
            <a:r>
              <a:rPr lang="en-US" altLang="zh-CN">
                <a:solidFill>
                  <a:srgbClr val="17406D"/>
                </a:solidFill>
                <a:latin typeface="楷体" panose="02010609060101010101" pitchFamily="49" charset="-122"/>
                <a:ea typeface="楷体" panose="02010609060101010101" pitchFamily="49" charset="-122"/>
              </a:rPr>
              <a:t>            </a:t>
            </a:r>
            <a:r>
              <a:rPr lang="zh-CN" altLang="en-US">
                <a:solidFill>
                  <a:srgbClr val="17406D"/>
                </a:solidFill>
                <a:latin typeface="楷体" panose="02010609060101010101" pitchFamily="49" charset="-122"/>
                <a:ea typeface="楷体" panose="02010609060101010101" pitchFamily="49" charset="-122"/>
              </a:rPr>
              <a:t>                  以太网卡结构示意图</a:t>
            </a:r>
          </a:p>
        </p:txBody>
      </p:sp>
    </p:spTree>
    <p:extLst>
      <p:ext uri="{BB962C8B-B14F-4D97-AF65-F5344CB8AC3E}">
        <p14:creationId xmlns:p14="http://schemas.microsoft.com/office/powerpoint/2010/main" val="186004784"/>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6145913"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5.3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局域网参考模型与以太网工作原理</a:t>
            </a:r>
          </a:p>
        </p:txBody>
      </p:sp>
      <p:sp>
        <p:nvSpPr>
          <p:cNvPr id="13316" name="文本框 8"/>
          <p:cNvSpPr txBox="1"/>
          <p:nvPr/>
        </p:nvSpPr>
        <p:spPr>
          <a:xfrm>
            <a:off x="523876" y="928688"/>
            <a:ext cx="1992748" cy="540148"/>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5.3.3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网桥</a:t>
            </a:r>
            <a:endParaRPr lang="zh-CN" altLang="en-US" sz="2200" b="1" dirty="0">
              <a:solidFill>
                <a:srgbClr val="940A40"/>
              </a:solidFill>
              <a:latin typeface="Times New Roman" panose="02020603050405020304" pitchFamily="18" charset="0"/>
              <a:ea typeface="微软雅黑" panose="020B0503020204020204" pitchFamily="34" charset="-122"/>
              <a:cs typeface="微软雅黑" panose="020B0503020204020204" pitchFamily="34" charset="-122"/>
              <a:sym typeface="+mn-ea"/>
            </a:endParaRPr>
          </a:p>
        </p:txBody>
      </p:sp>
      <p:grpSp>
        <p:nvGrpSpPr>
          <p:cNvPr id="10" name="组合 4">
            <a:extLst>
              <a:ext uri="{FF2B5EF4-FFF2-40B4-BE49-F238E27FC236}">
                <a16:creationId xmlns:a16="http://schemas.microsoft.com/office/drawing/2014/main" id="{5FF0098E-A8CC-4515-9C38-C769B5796F2E}"/>
              </a:ext>
            </a:extLst>
          </p:cNvPr>
          <p:cNvGrpSpPr>
            <a:grpSpLocks/>
          </p:cNvGrpSpPr>
          <p:nvPr/>
        </p:nvGrpSpPr>
        <p:grpSpPr bwMode="auto">
          <a:xfrm>
            <a:off x="2470587" y="1498282"/>
            <a:ext cx="7821612" cy="2016125"/>
            <a:chOff x="709393" y="1772816"/>
            <a:chExt cx="7725216" cy="1487272"/>
          </a:xfrm>
        </p:grpSpPr>
        <p:sp>
          <p:nvSpPr>
            <p:cNvPr id="11" name="矩形 10">
              <a:extLst>
                <a:ext uri="{FF2B5EF4-FFF2-40B4-BE49-F238E27FC236}">
                  <a16:creationId xmlns:a16="http://schemas.microsoft.com/office/drawing/2014/main" id="{43BC0CE0-CF0B-4865-A7D0-F130DF2A5CAE}"/>
                </a:ext>
              </a:extLst>
            </p:cNvPr>
            <p:cNvSpPr/>
            <p:nvPr/>
          </p:nvSpPr>
          <p:spPr>
            <a:xfrm>
              <a:off x="754863" y="1772816"/>
              <a:ext cx="7634277" cy="1440429"/>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L 形 11">
              <a:extLst>
                <a:ext uri="{FF2B5EF4-FFF2-40B4-BE49-F238E27FC236}">
                  <a16:creationId xmlns:a16="http://schemas.microsoft.com/office/drawing/2014/main" id="{1B82008C-8A95-4A8D-AAB6-F8B2E064356B}"/>
                </a:ext>
              </a:extLst>
            </p:cNvPr>
            <p:cNvSpPr/>
            <p:nvPr/>
          </p:nvSpPr>
          <p:spPr>
            <a:xfrm rot="5400000">
              <a:off x="696272" y="1785937"/>
              <a:ext cx="288086" cy="261845"/>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L 形 12">
              <a:extLst>
                <a:ext uri="{FF2B5EF4-FFF2-40B4-BE49-F238E27FC236}">
                  <a16:creationId xmlns:a16="http://schemas.microsoft.com/office/drawing/2014/main" id="{EC7629CB-01F0-4BB2-8ED2-D227B700AC4C}"/>
                </a:ext>
              </a:extLst>
            </p:cNvPr>
            <p:cNvSpPr/>
            <p:nvPr/>
          </p:nvSpPr>
          <p:spPr>
            <a:xfrm rot="16200000">
              <a:off x="8171940" y="2997420"/>
              <a:ext cx="263493" cy="261845"/>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5" name="内容占位符 4">
            <a:extLst>
              <a:ext uri="{FF2B5EF4-FFF2-40B4-BE49-F238E27FC236}">
                <a16:creationId xmlns:a16="http://schemas.microsoft.com/office/drawing/2014/main" id="{53494BED-42D5-4B8D-8369-AB8016A34E14}"/>
              </a:ext>
            </a:extLst>
          </p:cNvPr>
          <p:cNvSpPr txBox="1">
            <a:spLocks/>
          </p:cNvSpPr>
          <p:nvPr/>
        </p:nvSpPr>
        <p:spPr bwMode="auto">
          <a:xfrm>
            <a:off x="2516624" y="1498282"/>
            <a:ext cx="7632700"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srgbClr val="17406D"/>
                </a:solidFill>
                <a:latin typeface="Times New Roman" panose="02020603050405020304" pitchFamily="18" charset="0"/>
              </a:rPr>
              <a:t>网桥（数据链路层互联设备），基本特征：</a:t>
            </a:r>
          </a:p>
          <a:p>
            <a:pPr lvl="1"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srgbClr val="17406D"/>
                </a:solidFill>
                <a:latin typeface="Times New Roman" panose="02020603050405020304" pitchFamily="18" charset="0"/>
              </a:rPr>
              <a:t>互联两个不同数据链路层协议（不同传输介质、不同传输率）</a:t>
            </a:r>
          </a:p>
          <a:p>
            <a:pPr lvl="1"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srgbClr val="17406D"/>
                </a:solidFill>
                <a:latin typeface="Times New Roman" panose="02020603050405020304" pitchFamily="18" charset="0"/>
              </a:rPr>
              <a:t>以接收、存储、地址过滤与转发方式实现网络之间通信</a:t>
            </a:r>
          </a:p>
          <a:p>
            <a:pPr lvl="1"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srgbClr val="17406D"/>
                </a:solidFill>
                <a:latin typeface="Times New Roman" panose="02020603050405020304" pitchFamily="18" charset="0"/>
              </a:rPr>
              <a:t>需要互联网络在数据链路层以上采用相同协议</a:t>
            </a:r>
          </a:p>
          <a:p>
            <a:pPr lvl="1"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srgbClr val="17406D"/>
                </a:solidFill>
                <a:latin typeface="Times New Roman" panose="02020603050405020304" pitchFamily="18" charset="0"/>
              </a:rPr>
              <a:t>分隔两个网络之间的广播通信量，改善互联网络性能与安全性</a:t>
            </a:r>
            <a:endParaRPr lang="en-US" altLang="zh-CN" sz="1600" b="0" dirty="0">
              <a:solidFill>
                <a:srgbClr val="17406D"/>
              </a:solidFill>
              <a:latin typeface="Times New Roman" panose="02020603050405020304" pitchFamily="18" charset="0"/>
              <a:cs typeface="Times New Roman" panose="02020603050405020304" pitchFamily="18" charset="0"/>
            </a:endParaRPr>
          </a:p>
        </p:txBody>
      </p:sp>
      <p:graphicFrame>
        <p:nvGraphicFramePr>
          <p:cNvPr id="16" name="Object 1">
            <a:extLst>
              <a:ext uri="{FF2B5EF4-FFF2-40B4-BE49-F238E27FC236}">
                <a16:creationId xmlns:a16="http://schemas.microsoft.com/office/drawing/2014/main" id="{B2ABEBFF-C012-4AB3-8C1D-6DE36A234FCF}"/>
              </a:ext>
            </a:extLst>
          </p:cNvPr>
          <p:cNvGraphicFramePr>
            <a:graphicFrameLocks noChangeAspect="1"/>
          </p:cNvGraphicFramePr>
          <p:nvPr>
            <p:extLst>
              <p:ext uri="{D42A27DB-BD31-4B8C-83A1-F6EECF244321}">
                <p14:modId xmlns:p14="http://schemas.microsoft.com/office/powerpoint/2010/main" val="532283729"/>
              </p:ext>
            </p:extLst>
          </p:nvPr>
        </p:nvGraphicFramePr>
        <p:xfrm>
          <a:off x="3189724" y="3730307"/>
          <a:ext cx="4164013" cy="2881313"/>
        </p:xfrm>
        <a:graphic>
          <a:graphicData uri="http://schemas.openxmlformats.org/presentationml/2006/ole">
            <mc:AlternateContent xmlns:mc="http://schemas.openxmlformats.org/markup-compatibility/2006">
              <mc:Choice xmlns:v="urn:schemas-microsoft-com:vml" Requires="v">
                <p:oleObj name="Visio" r:id="rId3" imgW="4926647" imgH="3901656" progId="Visio.Drawing.11">
                  <p:embed/>
                </p:oleObj>
              </mc:Choice>
              <mc:Fallback>
                <p:oleObj name="Visio" r:id="rId3" imgW="4926647" imgH="3901656" progId="Visio.Drawing.11">
                  <p:embed/>
                  <p:pic>
                    <p:nvPicPr>
                      <p:cNvPr id="16" name="Object 1">
                        <a:extLst>
                          <a:ext uri="{FF2B5EF4-FFF2-40B4-BE49-F238E27FC236}">
                            <a16:creationId xmlns:a16="http://schemas.microsoft.com/office/drawing/2014/main" id="{B2ABEBFF-C012-4AB3-8C1D-6DE36A234F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9724" y="3730307"/>
                        <a:ext cx="4164013" cy="288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7" name="Rectangle 3">
            <a:extLst>
              <a:ext uri="{FF2B5EF4-FFF2-40B4-BE49-F238E27FC236}">
                <a16:creationId xmlns:a16="http://schemas.microsoft.com/office/drawing/2014/main" id="{B49782E3-87C8-4E4E-92A0-8D7806246F67}"/>
              </a:ext>
            </a:extLst>
          </p:cNvPr>
          <p:cNvSpPr/>
          <p:nvPr/>
        </p:nvSpPr>
        <p:spPr bwMode="auto">
          <a:xfrm>
            <a:off x="7790299" y="4593907"/>
            <a:ext cx="2097088" cy="1368425"/>
          </a:xfrm>
          <a:prstGeom prst="rect">
            <a:avLst/>
          </a:prstGeom>
          <a:solidFill>
            <a:srgbClr val="A5C249">
              <a:lumMod val="20000"/>
              <a:lumOff val="80000"/>
            </a:srgbClr>
          </a:solidFill>
          <a:ln>
            <a:noFill/>
          </a:ln>
          <a:effectLst/>
        </p:spPr>
        <p:txBody>
          <a:bodyPr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none" spc="0" normalizeH="0" baseline="0" noProof="0">
              <a:ln>
                <a:noFill/>
              </a:ln>
              <a:solidFill>
                <a:prstClr val="black"/>
              </a:solidFill>
              <a:effectLst/>
              <a:uLnTx/>
              <a:uFillTx/>
              <a:latin typeface="Arial" charset="0"/>
              <a:ea typeface="宋体" charset="0"/>
              <a:cs typeface="宋体" charset="0"/>
            </a:endParaRPr>
          </a:p>
        </p:txBody>
      </p:sp>
      <p:sp>
        <p:nvSpPr>
          <p:cNvPr id="19" name="Rectangle 4">
            <a:extLst>
              <a:ext uri="{FF2B5EF4-FFF2-40B4-BE49-F238E27FC236}">
                <a16:creationId xmlns:a16="http://schemas.microsoft.com/office/drawing/2014/main" id="{08B2B7B9-F27D-4F4F-8949-BEB038E36C0E}"/>
              </a:ext>
            </a:extLst>
          </p:cNvPr>
          <p:cNvSpPr>
            <a:spLocks noChangeArrowheads="1"/>
          </p:cNvSpPr>
          <p:nvPr/>
        </p:nvSpPr>
        <p:spPr bwMode="auto">
          <a:xfrm>
            <a:off x="7798237" y="4678045"/>
            <a:ext cx="1995487"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spcBef>
                <a:spcPct val="0"/>
              </a:spcBef>
              <a:spcAft>
                <a:spcPct val="0"/>
              </a:spcAft>
            </a:pPr>
            <a:r>
              <a:rPr lang="zh-CN" altLang="en-US">
                <a:solidFill>
                  <a:prstClr val="black"/>
                </a:solidFill>
                <a:latin typeface="Times New Roman" panose="02020603050405020304" pitchFamily="18" charset="0"/>
                <a:ea typeface="黑体" panose="02010609060101010101" pitchFamily="49" charset="-122"/>
              </a:rPr>
              <a:t>划分子网</a:t>
            </a:r>
            <a:endParaRPr lang="en-US" altLang="zh-CN">
              <a:solidFill>
                <a:prstClr val="black"/>
              </a:solidFill>
              <a:latin typeface="Times New Roman" panose="02020603050405020304" pitchFamily="18" charset="0"/>
              <a:ea typeface="黑体" panose="02010609060101010101" pitchFamily="49" charset="-122"/>
            </a:endParaRPr>
          </a:p>
          <a:p>
            <a:pPr eaLnBrk="0" fontAlgn="base" hangingPunct="0">
              <a:spcBef>
                <a:spcPct val="0"/>
              </a:spcBef>
              <a:spcAft>
                <a:spcPct val="0"/>
              </a:spcAft>
              <a:buFont typeface="Arial" panose="020B0604020202020204" pitchFamily="34" charset="0"/>
              <a:buChar char="•"/>
            </a:pPr>
            <a:r>
              <a:rPr lang="zh-CN" altLang="en-US">
                <a:solidFill>
                  <a:prstClr val="black"/>
                </a:solidFill>
                <a:latin typeface="Times New Roman" panose="02020603050405020304" pitchFamily="18" charset="0"/>
                <a:ea typeface="黑体" panose="02010609060101010101" pitchFamily="49" charset="-122"/>
              </a:rPr>
              <a:t>既独立</a:t>
            </a:r>
            <a:endParaRPr lang="en-US" altLang="zh-CN">
              <a:solidFill>
                <a:prstClr val="black"/>
              </a:solidFill>
              <a:latin typeface="Times New Roman" panose="02020603050405020304" pitchFamily="18" charset="0"/>
              <a:ea typeface="黑体" panose="02010609060101010101" pitchFamily="49" charset="-122"/>
            </a:endParaRPr>
          </a:p>
          <a:p>
            <a:pPr eaLnBrk="0" fontAlgn="base" hangingPunct="0">
              <a:spcBef>
                <a:spcPct val="0"/>
              </a:spcBef>
              <a:spcAft>
                <a:spcPct val="0"/>
              </a:spcAft>
              <a:buFont typeface="Arial" panose="020B0604020202020204" pitchFamily="34" charset="0"/>
              <a:buChar char="•"/>
            </a:pPr>
            <a:r>
              <a:rPr lang="zh-CN" altLang="en-US">
                <a:solidFill>
                  <a:prstClr val="black"/>
                </a:solidFill>
                <a:latin typeface="Times New Roman" panose="02020603050405020304" pitchFamily="18" charset="0"/>
                <a:ea typeface="黑体" panose="02010609060101010101" pitchFamily="49" charset="-122"/>
              </a:rPr>
              <a:t>又能相互通信</a:t>
            </a:r>
            <a:endParaRPr lang="en-US" altLang="zh-CN">
              <a:solidFill>
                <a:prstClr val="black"/>
              </a:solidFill>
              <a:latin typeface="Times New Roman" panose="02020603050405020304" pitchFamily="18" charset="0"/>
              <a:ea typeface="黑体" panose="02010609060101010101" pitchFamily="49" charset="-122"/>
            </a:endParaRPr>
          </a:p>
          <a:p>
            <a:pPr eaLnBrk="0" fontAlgn="base" hangingPunct="0">
              <a:spcBef>
                <a:spcPct val="0"/>
              </a:spcBef>
              <a:spcAft>
                <a:spcPct val="0"/>
              </a:spcAft>
              <a:buFont typeface="Arial" panose="020B0604020202020204" pitchFamily="34" charset="0"/>
              <a:buChar char="•"/>
            </a:pPr>
            <a:r>
              <a:rPr lang="zh-CN" altLang="en-US">
                <a:solidFill>
                  <a:prstClr val="black"/>
                </a:solidFill>
                <a:latin typeface="Times New Roman" panose="02020603050405020304" pitchFamily="18" charset="0"/>
                <a:ea typeface="黑体" panose="02010609060101010101" pitchFamily="49" charset="-122"/>
              </a:rPr>
              <a:t>安全性</a:t>
            </a:r>
            <a:r>
              <a:rPr lang="en-US" altLang="zh-CN">
                <a:solidFill>
                  <a:prstClr val="black"/>
                </a:solidFill>
                <a:latin typeface="Times New Roman" panose="02020603050405020304" pitchFamily="18" charset="0"/>
                <a:ea typeface="黑体" panose="02010609060101010101" pitchFamily="49" charset="-122"/>
              </a:rPr>
              <a:t>&amp;</a:t>
            </a:r>
            <a:r>
              <a:rPr lang="zh-CN" altLang="en-US">
                <a:solidFill>
                  <a:prstClr val="black"/>
                </a:solidFill>
                <a:latin typeface="Times New Roman" panose="02020603050405020304" pitchFamily="18" charset="0"/>
                <a:ea typeface="黑体" panose="02010609060101010101" pitchFamily="49" charset="-122"/>
              </a:rPr>
              <a:t>性能</a:t>
            </a:r>
            <a:endParaRPr lang="en-US" altLang="en-US">
              <a:solidFill>
                <a:prstClr val="black"/>
              </a:solidFill>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1415998489"/>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矩形 6">
            <a:extLst>
              <a:ext uri="{FF2B5EF4-FFF2-40B4-BE49-F238E27FC236}">
                <a16:creationId xmlns:a16="http://schemas.microsoft.com/office/drawing/2014/main" id="{2621D77A-CEC9-4342-9AFE-D83EC902CF7A}"/>
              </a:ext>
            </a:extLst>
          </p:cNvPr>
          <p:cNvSpPr>
            <a:spLocks noChangeArrowheads="1"/>
          </p:cNvSpPr>
          <p:nvPr/>
        </p:nvSpPr>
        <p:spPr bwMode="auto">
          <a:xfrm>
            <a:off x="1774825" y="765176"/>
            <a:ext cx="1570038"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网桥层次结构</a:t>
            </a:r>
          </a:p>
        </p:txBody>
      </p:sp>
      <p:grpSp>
        <p:nvGrpSpPr>
          <p:cNvPr id="61443" name="组合 30">
            <a:extLst>
              <a:ext uri="{FF2B5EF4-FFF2-40B4-BE49-F238E27FC236}">
                <a16:creationId xmlns:a16="http://schemas.microsoft.com/office/drawing/2014/main" id="{87481980-5650-46C6-9559-9F66AA89B72C}"/>
              </a:ext>
            </a:extLst>
          </p:cNvPr>
          <p:cNvGrpSpPr>
            <a:grpSpLocks/>
          </p:cNvGrpSpPr>
          <p:nvPr/>
        </p:nvGrpSpPr>
        <p:grpSpPr bwMode="auto">
          <a:xfrm>
            <a:off x="1450975" y="3644901"/>
            <a:ext cx="8667750" cy="3300413"/>
            <a:chOff x="0" y="2565400"/>
            <a:chExt cx="8667750" cy="3300413"/>
          </a:xfrm>
        </p:grpSpPr>
        <p:graphicFrame>
          <p:nvGraphicFramePr>
            <p:cNvPr id="61449" name="Object 3">
              <a:extLst>
                <a:ext uri="{FF2B5EF4-FFF2-40B4-BE49-F238E27FC236}">
                  <a16:creationId xmlns:a16="http://schemas.microsoft.com/office/drawing/2014/main" id="{CE84B948-B690-438B-BFE5-23CD88BDD644}"/>
                </a:ext>
              </a:extLst>
            </p:cNvPr>
            <p:cNvGraphicFramePr>
              <a:graphicFrameLocks noChangeAspect="1"/>
            </p:cNvGraphicFramePr>
            <p:nvPr/>
          </p:nvGraphicFramePr>
          <p:xfrm>
            <a:off x="0" y="2565400"/>
            <a:ext cx="8667750" cy="3300413"/>
          </p:xfrm>
          <a:graphic>
            <a:graphicData uri="http://schemas.openxmlformats.org/presentationml/2006/ole">
              <mc:AlternateContent xmlns:mc="http://schemas.openxmlformats.org/markup-compatibility/2006">
                <mc:Choice xmlns:v="urn:schemas-microsoft-com:vml" Requires="v">
                  <p:oleObj name="Visio" r:id="rId2" imgW="5590841" imgH="2134897" progId="Visio.Drawing.11">
                    <p:embed/>
                  </p:oleObj>
                </mc:Choice>
                <mc:Fallback>
                  <p:oleObj name="Visio" r:id="rId2" imgW="5590841" imgH="2134897" progId="Visio.Drawing.11">
                    <p:embed/>
                    <p:pic>
                      <p:nvPicPr>
                        <p:cNvPr id="61449" name="Object 3">
                          <a:extLst>
                            <a:ext uri="{FF2B5EF4-FFF2-40B4-BE49-F238E27FC236}">
                              <a16:creationId xmlns:a16="http://schemas.microsoft.com/office/drawing/2014/main" id="{CE84B948-B690-438B-BFE5-23CD88BDD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65400"/>
                          <a:ext cx="8667750" cy="330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矩形 2">
              <a:extLst>
                <a:ext uri="{FF2B5EF4-FFF2-40B4-BE49-F238E27FC236}">
                  <a16:creationId xmlns:a16="http://schemas.microsoft.com/office/drawing/2014/main" id="{8CCFF27D-0852-44F7-B301-3EB6291D398B}"/>
                </a:ext>
              </a:extLst>
            </p:cNvPr>
            <p:cNvSpPr/>
            <p:nvPr/>
          </p:nvSpPr>
          <p:spPr>
            <a:xfrm>
              <a:off x="7164388" y="4437063"/>
              <a:ext cx="503237" cy="217487"/>
            </a:xfrm>
            <a:prstGeom prst="rect">
              <a:avLst/>
            </a:prstGeom>
            <a:solidFill>
              <a:srgbClr val="AFC2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1451" name="矩形 3">
              <a:extLst>
                <a:ext uri="{FF2B5EF4-FFF2-40B4-BE49-F238E27FC236}">
                  <a16:creationId xmlns:a16="http://schemas.microsoft.com/office/drawing/2014/main" id="{395B16A3-6C2E-41B9-AA03-B66D68102B67}"/>
                </a:ext>
              </a:extLst>
            </p:cNvPr>
            <p:cNvSpPr>
              <a:spLocks noChangeArrowheads="1"/>
            </p:cNvSpPr>
            <p:nvPr/>
          </p:nvSpPr>
          <p:spPr bwMode="auto">
            <a:xfrm>
              <a:off x="7130019" y="4422372"/>
              <a:ext cx="61587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en-US" altLang="zh-CN" sz="1100" b="0"/>
                <a:t>802.11</a:t>
              </a:r>
              <a:endParaRPr lang="en-US" altLang="zh-CN" sz="1100"/>
            </a:p>
          </p:txBody>
        </p:sp>
        <p:grpSp>
          <p:nvGrpSpPr>
            <p:cNvPr id="61452" name="组合 20">
              <a:extLst>
                <a:ext uri="{FF2B5EF4-FFF2-40B4-BE49-F238E27FC236}">
                  <a16:creationId xmlns:a16="http://schemas.microsoft.com/office/drawing/2014/main" id="{F4B9D060-6362-48C0-BE1E-15D73DC465A1}"/>
                </a:ext>
              </a:extLst>
            </p:cNvPr>
            <p:cNvGrpSpPr>
              <a:grpSpLocks/>
            </p:cNvGrpSpPr>
            <p:nvPr/>
          </p:nvGrpSpPr>
          <p:grpSpPr bwMode="auto">
            <a:xfrm>
              <a:off x="7108379" y="3991771"/>
              <a:ext cx="615874" cy="261610"/>
              <a:chOff x="7282419" y="4574772"/>
              <a:chExt cx="615874" cy="261610"/>
            </a:xfrm>
          </p:grpSpPr>
          <p:sp>
            <p:nvSpPr>
              <p:cNvPr id="19" name="矩形 18">
                <a:extLst>
                  <a:ext uri="{FF2B5EF4-FFF2-40B4-BE49-F238E27FC236}">
                    <a16:creationId xmlns:a16="http://schemas.microsoft.com/office/drawing/2014/main" id="{1A44AAB6-7011-4858-B363-2D662CC878ED}"/>
                  </a:ext>
                </a:extLst>
              </p:cNvPr>
              <p:cNvSpPr/>
              <p:nvPr/>
            </p:nvSpPr>
            <p:spPr>
              <a:xfrm>
                <a:off x="7317790" y="4589851"/>
                <a:ext cx="503238" cy="215900"/>
              </a:xfrm>
              <a:prstGeom prst="rect">
                <a:avLst/>
              </a:prstGeom>
              <a:solidFill>
                <a:srgbClr val="AFC2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1463" name="矩形 19">
                <a:extLst>
                  <a:ext uri="{FF2B5EF4-FFF2-40B4-BE49-F238E27FC236}">
                    <a16:creationId xmlns:a16="http://schemas.microsoft.com/office/drawing/2014/main" id="{88ED1EE1-EE4E-4913-A802-F4BBEC71B993}"/>
                  </a:ext>
                </a:extLst>
              </p:cNvPr>
              <p:cNvSpPr>
                <a:spLocks noChangeArrowheads="1"/>
              </p:cNvSpPr>
              <p:nvPr/>
            </p:nvSpPr>
            <p:spPr bwMode="auto">
              <a:xfrm>
                <a:off x="7282419" y="4574772"/>
                <a:ext cx="61587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en-US" altLang="zh-CN" sz="1100" b="0"/>
                  <a:t>802.11</a:t>
                </a:r>
                <a:endParaRPr lang="en-US" altLang="zh-CN" sz="1100"/>
              </a:p>
            </p:txBody>
          </p:sp>
        </p:grpSp>
        <p:grpSp>
          <p:nvGrpSpPr>
            <p:cNvPr id="61453" name="组合 21">
              <a:extLst>
                <a:ext uri="{FF2B5EF4-FFF2-40B4-BE49-F238E27FC236}">
                  <a16:creationId xmlns:a16="http://schemas.microsoft.com/office/drawing/2014/main" id="{CBEE629B-DC63-454A-B3C0-F2B0924A482E}"/>
                </a:ext>
              </a:extLst>
            </p:cNvPr>
            <p:cNvGrpSpPr>
              <a:grpSpLocks/>
            </p:cNvGrpSpPr>
            <p:nvPr/>
          </p:nvGrpSpPr>
          <p:grpSpPr bwMode="auto">
            <a:xfrm>
              <a:off x="6156176" y="5183696"/>
              <a:ext cx="615874" cy="261610"/>
              <a:chOff x="7282419" y="4574772"/>
              <a:chExt cx="615874" cy="261610"/>
            </a:xfrm>
          </p:grpSpPr>
          <p:sp>
            <p:nvSpPr>
              <p:cNvPr id="23" name="矩形 22">
                <a:extLst>
                  <a:ext uri="{FF2B5EF4-FFF2-40B4-BE49-F238E27FC236}">
                    <a16:creationId xmlns:a16="http://schemas.microsoft.com/office/drawing/2014/main" id="{56AEB603-4C3F-480A-90D6-C075F5AE8057}"/>
                  </a:ext>
                </a:extLst>
              </p:cNvPr>
              <p:cNvSpPr/>
              <p:nvPr/>
            </p:nvSpPr>
            <p:spPr>
              <a:xfrm>
                <a:off x="7317493" y="4588551"/>
                <a:ext cx="503238" cy="217488"/>
              </a:xfrm>
              <a:prstGeom prst="rect">
                <a:avLst/>
              </a:prstGeom>
              <a:solidFill>
                <a:srgbClr val="AFC2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1461" name="矩形 23">
                <a:extLst>
                  <a:ext uri="{FF2B5EF4-FFF2-40B4-BE49-F238E27FC236}">
                    <a16:creationId xmlns:a16="http://schemas.microsoft.com/office/drawing/2014/main" id="{A38CECC4-E1C5-4B59-A486-D419E2299D29}"/>
                  </a:ext>
                </a:extLst>
              </p:cNvPr>
              <p:cNvSpPr>
                <a:spLocks noChangeArrowheads="1"/>
              </p:cNvSpPr>
              <p:nvPr/>
            </p:nvSpPr>
            <p:spPr bwMode="auto">
              <a:xfrm>
                <a:off x="7282419" y="4574772"/>
                <a:ext cx="61587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en-US" altLang="zh-CN" sz="1100" b="0"/>
                  <a:t>802.11</a:t>
                </a:r>
                <a:endParaRPr lang="en-US" altLang="zh-CN" sz="1100"/>
              </a:p>
            </p:txBody>
          </p:sp>
        </p:grpSp>
        <p:grpSp>
          <p:nvGrpSpPr>
            <p:cNvPr id="61454" name="组合 24">
              <a:extLst>
                <a:ext uri="{FF2B5EF4-FFF2-40B4-BE49-F238E27FC236}">
                  <a16:creationId xmlns:a16="http://schemas.microsoft.com/office/drawing/2014/main" id="{2D0F25DF-53AC-4168-A503-493B2DDA7756}"/>
                </a:ext>
              </a:extLst>
            </p:cNvPr>
            <p:cNvGrpSpPr>
              <a:grpSpLocks/>
            </p:cNvGrpSpPr>
            <p:nvPr/>
          </p:nvGrpSpPr>
          <p:grpSpPr bwMode="auto">
            <a:xfrm>
              <a:off x="4962709" y="4007432"/>
              <a:ext cx="615874" cy="261610"/>
              <a:chOff x="7282419" y="4574772"/>
              <a:chExt cx="615874" cy="261610"/>
            </a:xfrm>
          </p:grpSpPr>
          <p:sp>
            <p:nvSpPr>
              <p:cNvPr id="26" name="矩形 25">
                <a:extLst>
                  <a:ext uri="{FF2B5EF4-FFF2-40B4-BE49-F238E27FC236}">
                    <a16:creationId xmlns:a16="http://schemas.microsoft.com/office/drawing/2014/main" id="{1B641B80-098D-40F5-9C09-0B2BD5A7FB4F}"/>
                  </a:ext>
                </a:extLst>
              </p:cNvPr>
              <p:cNvSpPr/>
              <p:nvPr/>
            </p:nvSpPr>
            <p:spPr>
              <a:xfrm>
                <a:off x="7317160" y="4588478"/>
                <a:ext cx="503238" cy="217487"/>
              </a:xfrm>
              <a:prstGeom prst="rect">
                <a:avLst/>
              </a:prstGeom>
              <a:solidFill>
                <a:srgbClr val="AFC2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1459" name="矩形 26">
                <a:extLst>
                  <a:ext uri="{FF2B5EF4-FFF2-40B4-BE49-F238E27FC236}">
                    <a16:creationId xmlns:a16="http://schemas.microsoft.com/office/drawing/2014/main" id="{87FD3BDC-48A2-428F-863E-DB526E07ADF9}"/>
                  </a:ext>
                </a:extLst>
              </p:cNvPr>
              <p:cNvSpPr>
                <a:spLocks noChangeArrowheads="1"/>
              </p:cNvSpPr>
              <p:nvPr/>
            </p:nvSpPr>
            <p:spPr bwMode="auto">
              <a:xfrm>
                <a:off x="7282419" y="4574772"/>
                <a:ext cx="61587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en-US" altLang="zh-CN" sz="1100" b="0"/>
                  <a:t>802.11</a:t>
                </a:r>
                <a:endParaRPr lang="en-US" altLang="zh-CN" sz="1100"/>
              </a:p>
            </p:txBody>
          </p:sp>
        </p:grpSp>
        <p:grpSp>
          <p:nvGrpSpPr>
            <p:cNvPr id="61455" name="组合 27">
              <a:extLst>
                <a:ext uri="{FF2B5EF4-FFF2-40B4-BE49-F238E27FC236}">
                  <a16:creationId xmlns:a16="http://schemas.microsoft.com/office/drawing/2014/main" id="{73C045B7-13ED-4DB7-89B1-25AFD608CEEF}"/>
                </a:ext>
              </a:extLst>
            </p:cNvPr>
            <p:cNvGrpSpPr>
              <a:grpSpLocks/>
            </p:cNvGrpSpPr>
            <p:nvPr/>
          </p:nvGrpSpPr>
          <p:grpSpPr bwMode="auto">
            <a:xfrm>
              <a:off x="4941069" y="4455493"/>
              <a:ext cx="615874" cy="261610"/>
              <a:chOff x="7282419" y="4574772"/>
              <a:chExt cx="615874" cy="261610"/>
            </a:xfrm>
          </p:grpSpPr>
          <p:sp>
            <p:nvSpPr>
              <p:cNvPr id="29" name="矩形 28">
                <a:extLst>
                  <a:ext uri="{FF2B5EF4-FFF2-40B4-BE49-F238E27FC236}">
                    <a16:creationId xmlns:a16="http://schemas.microsoft.com/office/drawing/2014/main" id="{D8ABC88E-0FFA-41B3-A3CE-11D19DBB9295}"/>
                  </a:ext>
                </a:extLst>
              </p:cNvPr>
              <p:cNvSpPr/>
              <p:nvPr/>
            </p:nvSpPr>
            <p:spPr>
              <a:xfrm>
                <a:off x="7316575" y="4589679"/>
                <a:ext cx="503238" cy="215900"/>
              </a:xfrm>
              <a:prstGeom prst="rect">
                <a:avLst/>
              </a:prstGeom>
              <a:solidFill>
                <a:srgbClr val="AFC2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1457" name="矩形 29">
                <a:extLst>
                  <a:ext uri="{FF2B5EF4-FFF2-40B4-BE49-F238E27FC236}">
                    <a16:creationId xmlns:a16="http://schemas.microsoft.com/office/drawing/2014/main" id="{B0874B0F-617B-4CC9-8617-43CDF638C9E1}"/>
                  </a:ext>
                </a:extLst>
              </p:cNvPr>
              <p:cNvSpPr>
                <a:spLocks noChangeArrowheads="1"/>
              </p:cNvSpPr>
              <p:nvPr/>
            </p:nvSpPr>
            <p:spPr bwMode="auto">
              <a:xfrm>
                <a:off x="7282419" y="4574772"/>
                <a:ext cx="61587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en-US" altLang="zh-CN" sz="1100" b="0"/>
                  <a:t>802.11</a:t>
                </a:r>
                <a:endParaRPr lang="en-US" altLang="zh-CN" sz="1100"/>
              </a:p>
            </p:txBody>
          </p:sp>
        </p:grpSp>
      </p:grpSp>
      <p:grpSp>
        <p:nvGrpSpPr>
          <p:cNvPr id="61444" name="组合 32">
            <a:extLst>
              <a:ext uri="{FF2B5EF4-FFF2-40B4-BE49-F238E27FC236}">
                <a16:creationId xmlns:a16="http://schemas.microsoft.com/office/drawing/2014/main" id="{09F4DF2D-2885-4052-ACDE-13B2B931796C}"/>
              </a:ext>
            </a:extLst>
          </p:cNvPr>
          <p:cNvGrpSpPr>
            <a:grpSpLocks/>
          </p:cNvGrpSpPr>
          <p:nvPr/>
        </p:nvGrpSpPr>
        <p:grpSpPr bwMode="auto">
          <a:xfrm>
            <a:off x="4656138" y="1389063"/>
            <a:ext cx="3168650" cy="2400300"/>
            <a:chOff x="709393" y="1772816"/>
            <a:chExt cx="7725216" cy="1487272"/>
          </a:xfrm>
        </p:grpSpPr>
        <p:sp>
          <p:nvSpPr>
            <p:cNvPr id="34" name="矩形 33">
              <a:extLst>
                <a:ext uri="{FF2B5EF4-FFF2-40B4-BE49-F238E27FC236}">
                  <a16:creationId xmlns:a16="http://schemas.microsoft.com/office/drawing/2014/main" id="{3A56723A-E61B-4C0C-9937-432C24548992}"/>
                </a:ext>
              </a:extLst>
            </p:cNvPr>
            <p:cNvSpPr/>
            <p:nvPr/>
          </p:nvSpPr>
          <p:spPr>
            <a:xfrm>
              <a:off x="755837" y="1772816"/>
              <a:ext cx="7632328" cy="1440057"/>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23C84B42-E68F-47FE-BCEE-EF43490C86DE}"/>
                </a:ext>
              </a:extLst>
            </p:cNvPr>
            <p:cNvSpPr/>
            <p:nvPr/>
          </p:nvSpPr>
          <p:spPr>
            <a:xfrm rot="5400000">
              <a:off x="696880" y="1785328"/>
              <a:ext cx="288208" cy="263184"/>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B07CEAD7-B99D-45F5-A3FB-4A7643F73981}"/>
                </a:ext>
              </a:extLst>
            </p:cNvPr>
            <p:cNvSpPr/>
            <p:nvPr/>
          </p:nvSpPr>
          <p:spPr>
            <a:xfrm rot="16200000">
              <a:off x="8171209" y="2996688"/>
              <a:ext cx="263617" cy="263184"/>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61445" name="内容占位符 4">
            <a:extLst>
              <a:ext uri="{FF2B5EF4-FFF2-40B4-BE49-F238E27FC236}">
                <a16:creationId xmlns:a16="http://schemas.microsoft.com/office/drawing/2014/main" id="{B7A8DA42-FB86-4C0B-A371-0DDFBE8361FE}"/>
              </a:ext>
            </a:extLst>
          </p:cNvPr>
          <p:cNvSpPr txBox="1">
            <a:spLocks/>
          </p:cNvSpPr>
          <p:nvPr/>
        </p:nvSpPr>
        <p:spPr bwMode="auto">
          <a:xfrm>
            <a:off x="4670426" y="1404939"/>
            <a:ext cx="3038475"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从</a:t>
            </a:r>
            <a:r>
              <a:rPr lang="en-US" altLang="zh-CN" sz="1600" b="0">
                <a:solidFill>
                  <a:schemeClr val="tx2"/>
                </a:solidFill>
                <a:latin typeface="Times New Roman" panose="02020603050405020304" pitchFamily="18" charset="0"/>
              </a:rPr>
              <a:t>802.X</a:t>
            </a:r>
            <a:r>
              <a:rPr lang="zh-CN" altLang="en-US" sz="1600" b="0">
                <a:solidFill>
                  <a:schemeClr val="tx2"/>
                </a:solidFill>
                <a:latin typeface="Times New Roman" panose="02020603050405020304" pitchFamily="18" charset="0"/>
              </a:rPr>
              <a:t>到</a:t>
            </a:r>
            <a:r>
              <a:rPr lang="en-US" altLang="zh-CN" sz="1600" b="0">
                <a:solidFill>
                  <a:schemeClr val="tx2"/>
                </a:solidFill>
                <a:latin typeface="Times New Roman" panose="02020603050405020304" pitchFamily="18" charset="0"/>
              </a:rPr>
              <a:t>802.Y</a:t>
            </a:r>
            <a:r>
              <a:rPr lang="zh-CN" altLang="en-US" sz="1600" b="0">
                <a:solidFill>
                  <a:schemeClr val="tx2"/>
                </a:solidFill>
                <a:latin typeface="Times New Roman" panose="02020603050405020304" pitchFamily="18" charset="0"/>
              </a:rPr>
              <a:t>的网桥</a:t>
            </a:r>
            <a:endParaRPr lang="en-US" altLang="zh-CN" sz="1600" b="0">
              <a:solidFill>
                <a:schemeClr val="tx2"/>
              </a:solidFill>
              <a:latin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cs typeface="Times New Roman" panose="02020603050405020304" pitchFamily="18" charset="0"/>
              </a:rPr>
              <a:t>不同的帧格式</a:t>
            </a:r>
            <a:r>
              <a:rPr lang="en-US" altLang="zh-CN" sz="1600" b="0">
                <a:solidFill>
                  <a:schemeClr val="tx2"/>
                </a:solidFill>
                <a:latin typeface="Times New Roman" panose="02020603050405020304" pitchFamily="18" charset="0"/>
                <a:cs typeface="Times New Roman" panose="02020603050405020304" pitchFamily="18" charset="0"/>
              </a:rPr>
              <a:t>-</a:t>
            </a:r>
            <a:r>
              <a:rPr lang="zh-CN" altLang="en-US" sz="1600" b="0">
                <a:solidFill>
                  <a:schemeClr val="tx2"/>
                </a:solidFill>
                <a:latin typeface="Times New Roman" panose="02020603050405020304" pitchFamily="18" charset="0"/>
                <a:cs typeface="Times New Roman" panose="02020603050405020304" pitchFamily="18" charset="0"/>
              </a:rPr>
              <a:t>重新封装</a:t>
            </a:r>
            <a:endParaRPr lang="en-US" altLang="zh-CN" sz="1600" b="0">
              <a:solidFill>
                <a:schemeClr val="tx2"/>
              </a:solidFill>
              <a:latin typeface="Times New Roman" panose="02020603050405020304" pitchFamily="18" charset="0"/>
              <a:cs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cs typeface="Times New Roman" panose="02020603050405020304" pitchFamily="18" charset="0"/>
              </a:rPr>
              <a:t>不同的传输速率</a:t>
            </a:r>
            <a:r>
              <a:rPr lang="en-US" altLang="zh-CN" sz="1600" b="0">
                <a:solidFill>
                  <a:schemeClr val="tx2"/>
                </a:solidFill>
                <a:latin typeface="Times New Roman" panose="02020603050405020304" pitchFamily="18" charset="0"/>
                <a:cs typeface="Times New Roman" panose="02020603050405020304" pitchFamily="18" charset="0"/>
              </a:rPr>
              <a:t>-</a:t>
            </a:r>
            <a:r>
              <a:rPr lang="zh-CN" altLang="en-US" sz="1600" b="0">
                <a:solidFill>
                  <a:schemeClr val="tx2"/>
                </a:solidFill>
                <a:latin typeface="Times New Roman" panose="02020603050405020304" pitchFamily="18" charset="0"/>
                <a:cs typeface="Times New Roman" panose="02020603050405020304" pitchFamily="18" charset="0"/>
              </a:rPr>
              <a:t>缓存</a:t>
            </a:r>
            <a:endParaRPr lang="en-US" altLang="zh-CN" sz="1600" b="0">
              <a:solidFill>
                <a:schemeClr val="tx2"/>
              </a:solidFill>
              <a:latin typeface="Times New Roman" panose="02020603050405020304" pitchFamily="18" charset="0"/>
              <a:cs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cs typeface="Times New Roman" panose="02020603050405020304" pitchFamily="18" charset="0"/>
              </a:rPr>
              <a:t>不同的最大帧长度</a:t>
            </a:r>
            <a:r>
              <a:rPr lang="en-US" altLang="zh-CN" sz="1600" b="0">
                <a:solidFill>
                  <a:schemeClr val="tx2"/>
                </a:solidFill>
                <a:latin typeface="Times New Roman" panose="02020603050405020304" pitchFamily="18" charset="0"/>
                <a:cs typeface="Times New Roman" panose="02020603050405020304" pitchFamily="18" charset="0"/>
              </a:rPr>
              <a:t>-</a:t>
            </a:r>
            <a:r>
              <a:rPr lang="zh-CN" altLang="en-US" sz="1600" b="0">
                <a:solidFill>
                  <a:schemeClr val="tx2"/>
                </a:solidFill>
                <a:latin typeface="Times New Roman" panose="02020603050405020304" pitchFamily="18" charset="0"/>
                <a:cs typeface="Times New Roman" panose="02020603050405020304" pitchFamily="18" charset="0"/>
              </a:rPr>
              <a:t>切割</a:t>
            </a:r>
            <a:endParaRPr lang="en-US" altLang="zh-CN" sz="1600" b="0">
              <a:solidFill>
                <a:schemeClr val="tx2"/>
              </a:solidFill>
              <a:latin typeface="Times New Roman" panose="02020603050405020304" pitchFamily="18" charset="0"/>
              <a:cs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cs typeface="Times New Roman" panose="02020603050405020304" pitchFamily="18" charset="0"/>
              </a:rPr>
              <a:t>不同的安全策略</a:t>
            </a:r>
            <a:endParaRPr lang="en-US" altLang="zh-CN" sz="1600" b="0">
              <a:solidFill>
                <a:schemeClr val="tx2"/>
              </a:solidFill>
              <a:latin typeface="Times New Roman" panose="02020603050405020304" pitchFamily="18" charset="0"/>
              <a:cs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cs typeface="Times New Roman" panose="02020603050405020304" pitchFamily="18" charset="0"/>
              </a:rPr>
              <a:t>不同的服务质量要求</a:t>
            </a:r>
            <a:endParaRPr lang="en-US" altLang="zh-CN" sz="1600" b="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135734"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微软雅黑" panose="020B0503020204020204" pitchFamily="34" charset="-122"/>
                <a:ea typeface="微软雅黑" panose="020B0503020204020204" pitchFamily="34" charset="-122"/>
                <a:cs typeface="微软雅黑" panose="020B0503020204020204" pitchFamily="34" charset="-122"/>
                <a:sym typeface="+mn-ea"/>
              </a:rPr>
              <a:t>5.2.1 </a:t>
            </a:r>
            <a:r>
              <a:rPr lang="zh-CN" altLang="en-US" sz="2200" b="1" dirty="0">
                <a:latin typeface="微软雅黑" panose="020B0503020204020204" pitchFamily="34" charset="-122"/>
                <a:ea typeface="微软雅黑" panose="020B0503020204020204" pitchFamily="34" charset="-122"/>
                <a:cs typeface="微软雅黑" panose="020B0503020204020204" pitchFamily="34" charset="-122"/>
                <a:sym typeface="+mn-ea"/>
              </a:rPr>
              <a:t>数据链路层协议模型</a:t>
            </a:r>
          </a:p>
        </p:txBody>
      </p:sp>
      <p:grpSp>
        <p:nvGrpSpPr>
          <p:cNvPr id="9" name="组合 9">
            <a:extLst>
              <a:ext uri="{FF2B5EF4-FFF2-40B4-BE49-F238E27FC236}">
                <a16:creationId xmlns:a16="http://schemas.microsoft.com/office/drawing/2014/main" id="{17D4703C-3573-4270-BD42-EB40B3B0A85C}"/>
              </a:ext>
            </a:extLst>
          </p:cNvPr>
          <p:cNvGrpSpPr>
            <a:grpSpLocks/>
          </p:cNvGrpSpPr>
          <p:nvPr/>
        </p:nvGrpSpPr>
        <p:grpSpPr bwMode="auto">
          <a:xfrm>
            <a:off x="1428216" y="1977857"/>
            <a:ext cx="8713788" cy="1412875"/>
            <a:chOff x="709393" y="1772816"/>
            <a:chExt cx="7725216" cy="1487272"/>
          </a:xfrm>
        </p:grpSpPr>
        <p:sp>
          <p:nvSpPr>
            <p:cNvPr id="10" name="矩形 9">
              <a:extLst>
                <a:ext uri="{FF2B5EF4-FFF2-40B4-BE49-F238E27FC236}">
                  <a16:creationId xmlns:a16="http://schemas.microsoft.com/office/drawing/2014/main" id="{B7405F45-CE2C-4F12-ADEE-CD383BEA41B0}"/>
                </a:ext>
              </a:extLst>
            </p:cNvPr>
            <p:cNvSpPr/>
            <p:nvPr/>
          </p:nvSpPr>
          <p:spPr>
            <a:xfrm>
              <a:off x="755838" y="1772816"/>
              <a:ext cx="7632327" cy="1440481"/>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 name="L 形 10">
              <a:extLst>
                <a:ext uri="{FF2B5EF4-FFF2-40B4-BE49-F238E27FC236}">
                  <a16:creationId xmlns:a16="http://schemas.microsoft.com/office/drawing/2014/main" id="{2D5424FD-332F-423F-8F9F-071ABD34451D}"/>
                </a:ext>
              </a:extLst>
            </p:cNvPr>
            <p:cNvSpPr/>
            <p:nvPr/>
          </p:nvSpPr>
          <p:spPr>
            <a:xfrm rot="5400000">
              <a:off x="696568" y="1785641"/>
              <a:ext cx="287428" cy="261776"/>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L 形 11">
              <a:extLst>
                <a:ext uri="{FF2B5EF4-FFF2-40B4-BE49-F238E27FC236}">
                  <a16:creationId xmlns:a16="http://schemas.microsoft.com/office/drawing/2014/main" id="{0AE97EA0-CD1C-4295-90E2-266BFFB281F6}"/>
                </a:ext>
              </a:extLst>
            </p:cNvPr>
            <p:cNvSpPr/>
            <p:nvPr/>
          </p:nvSpPr>
          <p:spPr>
            <a:xfrm rot="16200000">
              <a:off x="8172540" y="2998019"/>
              <a:ext cx="262361" cy="261776"/>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3" name="内容占位符 4">
            <a:extLst>
              <a:ext uri="{FF2B5EF4-FFF2-40B4-BE49-F238E27FC236}">
                <a16:creationId xmlns:a16="http://schemas.microsoft.com/office/drawing/2014/main" id="{E8C20A0D-5398-42F9-846C-151E8236670D}"/>
              </a:ext>
            </a:extLst>
          </p:cNvPr>
          <p:cNvSpPr txBox="1">
            <a:spLocks/>
          </p:cNvSpPr>
          <p:nvPr/>
        </p:nvSpPr>
        <p:spPr bwMode="auto">
          <a:xfrm>
            <a:off x="1477429" y="2001670"/>
            <a:ext cx="8612187" cy="136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b="0">
                <a:solidFill>
                  <a:prstClr val="black"/>
                </a:solidFill>
                <a:latin typeface="Times New Roman" panose="02020603050405020304" pitchFamily="18" charset="0"/>
                <a:ea typeface="黑体" panose="02010609060101010101" pitchFamily="49" charset="-122"/>
              </a:rPr>
              <a:t>为什么要进行流量控制？</a:t>
            </a:r>
            <a:endParaRPr lang="en-US" altLang="zh-CN" b="0">
              <a:solidFill>
                <a:prstClr val="black"/>
              </a:solidFill>
              <a:latin typeface="Times New Roman" panose="02020603050405020304" pitchFamily="18" charset="0"/>
              <a:ea typeface="黑体" panose="02010609060101010101" pitchFamily="49" charset="-122"/>
            </a:endParaRPr>
          </a:p>
          <a:p>
            <a:pPr lvl="1" eaLnBrk="0" fontAlgn="base" hangingPunct="0">
              <a:lnSpc>
                <a:spcPct val="150000"/>
              </a:lnSpc>
              <a:spcBef>
                <a:spcPct val="0"/>
              </a:spcBef>
              <a:spcAft>
                <a:spcPct val="0"/>
              </a:spcAft>
              <a:buFont typeface="Arial" panose="020B0604020202020204" pitchFamily="34" charset="0"/>
              <a:buChar char="•"/>
            </a:pPr>
            <a:r>
              <a:rPr lang="zh-CN" altLang="en-US" b="0">
                <a:solidFill>
                  <a:prstClr val="black"/>
                </a:solidFill>
                <a:latin typeface="Times New Roman" panose="02020603050405020304" pitchFamily="18" charset="0"/>
                <a:ea typeface="黑体" panose="02010609060101010101" pitchFamily="49" charset="-122"/>
              </a:rPr>
              <a:t>发送能力超过接收能力 </a:t>
            </a:r>
            <a:r>
              <a:rPr lang="en-US" altLang="zh-CN" b="0">
                <a:solidFill>
                  <a:prstClr val="black"/>
                </a:solidFill>
                <a:latin typeface="Times New Roman" panose="02020603050405020304" pitchFamily="18" charset="0"/>
                <a:ea typeface="黑体" panose="02010609060101010101" pitchFamily="49" charset="-122"/>
                <a:sym typeface="Wingdings" panose="05000000000000000000" pitchFamily="2" charset="2"/>
              </a:rPr>
              <a:t> </a:t>
            </a:r>
            <a:r>
              <a:rPr lang="zh-CN" altLang="en-US" b="0">
                <a:solidFill>
                  <a:prstClr val="black"/>
                </a:solidFill>
                <a:latin typeface="Times New Roman" panose="02020603050405020304" pitchFamily="18" charset="0"/>
                <a:ea typeface="黑体" panose="02010609060101010101" pitchFamily="49" charset="-122"/>
              </a:rPr>
              <a:t>丢包</a:t>
            </a:r>
            <a:endParaRPr lang="en-US" altLang="zh-CN" b="0">
              <a:solidFill>
                <a:prstClr val="black"/>
              </a:solidFill>
              <a:latin typeface="Times New Roman" panose="02020603050405020304" pitchFamily="18" charset="0"/>
              <a:ea typeface="黑体" panose="02010609060101010101" pitchFamily="49" charset="-122"/>
            </a:endParaRPr>
          </a:p>
          <a:p>
            <a:pPr lvl="1" eaLnBrk="0" fontAlgn="base" hangingPunct="0">
              <a:lnSpc>
                <a:spcPct val="150000"/>
              </a:lnSpc>
              <a:spcBef>
                <a:spcPct val="0"/>
              </a:spcBef>
              <a:spcAft>
                <a:spcPct val="0"/>
              </a:spcAft>
              <a:buFont typeface="Arial" panose="020B0604020202020204" pitchFamily="34" charset="0"/>
              <a:buChar char="•"/>
            </a:pPr>
            <a:r>
              <a:rPr lang="zh-CN" altLang="en-US" b="0">
                <a:solidFill>
                  <a:prstClr val="black"/>
                </a:solidFill>
                <a:latin typeface="Times New Roman" panose="02020603050405020304" pitchFamily="18" charset="0"/>
                <a:ea typeface="黑体" panose="02010609060101010101" pitchFamily="49" charset="-122"/>
              </a:rPr>
              <a:t>确保实体发送的数据不会覆盖接收实体已接收的数据</a:t>
            </a:r>
            <a:endParaRPr lang="zh-CN" altLang="ja-JP" b="0">
              <a:solidFill>
                <a:prstClr val="black"/>
              </a:solidFill>
              <a:latin typeface="Times New Roman" panose="02020603050405020304" pitchFamily="18" charset="0"/>
              <a:ea typeface="黑体" panose="02010609060101010101" pitchFamily="49" charset="-122"/>
            </a:endParaRPr>
          </a:p>
        </p:txBody>
      </p:sp>
      <p:pic>
        <p:nvPicPr>
          <p:cNvPr id="14" name="Picture 2" descr="https://img-blog.csdn.net/20180109135454964?watermark/2/text/aHR0cDovL2Jsb2cuY3Nkbi5uZXQvaGFuemhlbjc1NDE=/font/5a6L5L2T/fontsize/400/fill/I0JBQkFCMA==/dissolve/70/gravity/Center">
            <a:extLst>
              <a:ext uri="{FF2B5EF4-FFF2-40B4-BE49-F238E27FC236}">
                <a16:creationId xmlns:a16="http://schemas.microsoft.com/office/drawing/2014/main" id="{7E10D056-977C-43D5-85C1-88A7802482D7}"/>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09228" y="3799539"/>
            <a:ext cx="7680325" cy="125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矩形 6">
            <a:extLst>
              <a:ext uri="{FF2B5EF4-FFF2-40B4-BE49-F238E27FC236}">
                <a16:creationId xmlns:a16="http://schemas.microsoft.com/office/drawing/2014/main" id="{BA83E279-AF7F-4B39-A9C8-D217F2C9804E}"/>
              </a:ext>
            </a:extLst>
          </p:cNvPr>
          <p:cNvSpPr>
            <a:spLocks noChangeArrowheads="1"/>
          </p:cNvSpPr>
          <p:nvPr/>
        </p:nvSpPr>
        <p:spPr bwMode="auto">
          <a:xfrm>
            <a:off x="1774825" y="765176"/>
            <a:ext cx="1339850"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透明的网桥</a:t>
            </a:r>
          </a:p>
        </p:txBody>
      </p:sp>
      <p:grpSp>
        <p:nvGrpSpPr>
          <p:cNvPr id="62467" name="组合 32">
            <a:extLst>
              <a:ext uri="{FF2B5EF4-FFF2-40B4-BE49-F238E27FC236}">
                <a16:creationId xmlns:a16="http://schemas.microsoft.com/office/drawing/2014/main" id="{72249739-2D66-41F9-A642-9A767F413E84}"/>
              </a:ext>
            </a:extLst>
          </p:cNvPr>
          <p:cNvGrpSpPr>
            <a:grpSpLocks/>
          </p:cNvGrpSpPr>
          <p:nvPr/>
        </p:nvGrpSpPr>
        <p:grpSpPr bwMode="auto">
          <a:xfrm>
            <a:off x="1847851" y="1389063"/>
            <a:ext cx="8208963" cy="2184400"/>
            <a:chOff x="709393" y="1772816"/>
            <a:chExt cx="7725216" cy="1487272"/>
          </a:xfrm>
        </p:grpSpPr>
        <p:sp>
          <p:nvSpPr>
            <p:cNvPr id="34" name="矩形 33">
              <a:extLst>
                <a:ext uri="{FF2B5EF4-FFF2-40B4-BE49-F238E27FC236}">
                  <a16:creationId xmlns:a16="http://schemas.microsoft.com/office/drawing/2014/main" id="{15FDD391-2D8A-4551-8487-183E08E02EFE}"/>
                </a:ext>
              </a:extLst>
            </p:cNvPr>
            <p:cNvSpPr/>
            <p:nvPr/>
          </p:nvSpPr>
          <p:spPr>
            <a:xfrm>
              <a:off x="755706" y="1772816"/>
              <a:ext cx="7632590" cy="1439714"/>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028980B9-42B3-44BD-A559-1E5CB0EB5660}"/>
                </a:ext>
              </a:extLst>
            </p:cNvPr>
            <p:cNvSpPr/>
            <p:nvPr/>
          </p:nvSpPr>
          <p:spPr>
            <a:xfrm rot="5400000">
              <a:off x="697105" y="1785104"/>
              <a:ext cx="287510" cy="262935"/>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529A99A8-20F7-442F-910A-15DE27C30E67}"/>
                </a:ext>
              </a:extLst>
            </p:cNvPr>
            <p:cNvSpPr/>
            <p:nvPr/>
          </p:nvSpPr>
          <p:spPr>
            <a:xfrm rot="16200000">
              <a:off x="8171816" y="2997295"/>
              <a:ext cx="262651" cy="262935"/>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62468" name="内容占位符 4">
            <a:extLst>
              <a:ext uri="{FF2B5EF4-FFF2-40B4-BE49-F238E27FC236}">
                <a16:creationId xmlns:a16="http://schemas.microsoft.com/office/drawing/2014/main" id="{581A5FA6-FDE6-45C9-973F-F77F19B9E74B}"/>
              </a:ext>
            </a:extLst>
          </p:cNvPr>
          <p:cNvSpPr txBox="1">
            <a:spLocks/>
          </p:cNvSpPr>
          <p:nvPr/>
        </p:nvSpPr>
        <p:spPr bwMode="auto">
          <a:xfrm>
            <a:off x="2051050" y="1404939"/>
            <a:ext cx="786130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b="0" dirty="0">
                <a:solidFill>
                  <a:schemeClr val="tx2"/>
                </a:solidFill>
                <a:latin typeface="Times New Roman" panose="02020603050405020304" pitchFamily="18" charset="0"/>
              </a:rPr>
              <a:t>通过透明网桥，将多个局域网连接起来，硬件和软件不需要做任何变化。</a:t>
            </a:r>
          </a:p>
          <a:p>
            <a:pPr>
              <a:lnSpc>
                <a:spcPct val="150000"/>
              </a:lnSpc>
              <a:buFont typeface="Wingdings" panose="05000000000000000000" pitchFamily="2" charset="2"/>
              <a:buChar char="Ø"/>
            </a:pPr>
            <a:r>
              <a:rPr lang="zh-CN" altLang="en-US" sz="1600" b="0" dirty="0">
                <a:solidFill>
                  <a:schemeClr val="tx2"/>
                </a:solidFill>
                <a:latin typeface="Times New Roman" panose="02020603050405020304" pitchFamily="18" charset="0"/>
              </a:rPr>
              <a:t>透明网桥工作在混杂模式，接受所有的帧</a:t>
            </a:r>
            <a:endParaRPr lang="en-US" altLang="zh-CN" sz="1600" b="0" dirty="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dirty="0">
                <a:solidFill>
                  <a:schemeClr val="tx2"/>
                </a:solidFill>
                <a:latin typeface="Times New Roman" panose="02020603050405020304" pitchFamily="18" charset="0"/>
              </a:rPr>
              <a:t>当一个帧到达网桥时，它必须做出丢弃还是转发的决策。</a:t>
            </a:r>
            <a:endParaRPr lang="en-US" altLang="zh-CN" sz="1600" b="0" dirty="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dirty="0">
                <a:solidFill>
                  <a:schemeClr val="tx2"/>
                </a:solidFill>
                <a:latin typeface="Times New Roman" panose="02020603050405020304" pitchFamily="18" charset="0"/>
              </a:rPr>
              <a:t>决策通过在网桥内部的地址表中，查找目的</a:t>
            </a:r>
            <a:r>
              <a:rPr lang="en-US" altLang="zh-CN" sz="1600" b="0" dirty="0">
                <a:solidFill>
                  <a:schemeClr val="tx2"/>
                </a:solidFill>
                <a:latin typeface="Times New Roman" panose="02020603050405020304" pitchFamily="18" charset="0"/>
              </a:rPr>
              <a:t>MAC</a:t>
            </a:r>
            <a:r>
              <a:rPr lang="zh-CN" altLang="en-US" sz="1600" b="0" dirty="0">
                <a:solidFill>
                  <a:schemeClr val="tx2"/>
                </a:solidFill>
                <a:latin typeface="Times New Roman" panose="02020603050405020304" pitchFamily="18" charset="0"/>
              </a:rPr>
              <a:t>地址而做出的。</a:t>
            </a:r>
            <a:endParaRPr lang="en-US" altLang="zh-CN" sz="1600" b="0" dirty="0">
              <a:solidFill>
                <a:schemeClr val="tx2"/>
              </a:solidFill>
              <a:latin typeface="Times New Roman" panose="02020603050405020304" pitchFamily="18" charset="0"/>
            </a:endParaRPr>
          </a:p>
          <a:p>
            <a:pPr>
              <a:lnSpc>
                <a:spcPct val="150000"/>
              </a:lnSpc>
              <a:buFont typeface="Wingdings" panose="05000000000000000000" pitchFamily="2" charset="2"/>
              <a:buChar char="Ø"/>
            </a:pPr>
            <a:endParaRPr lang="zh-CN" altLang="en-US" sz="1600" b="0" dirty="0">
              <a:solidFill>
                <a:schemeClr val="tx2"/>
              </a:solidFill>
              <a:latin typeface="Times New Roman" panose="02020603050405020304" pitchFamily="18" charset="0"/>
            </a:endParaRPr>
          </a:p>
        </p:txBody>
      </p:sp>
      <p:graphicFrame>
        <p:nvGraphicFramePr>
          <p:cNvPr id="62469" name="Object 3">
            <a:extLst>
              <a:ext uri="{FF2B5EF4-FFF2-40B4-BE49-F238E27FC236}">
                <a16:creationId xmlns:a16="http://schemas.microsoft.com/office/drawing/2014/main" id="{15EF729B-4AC6-459C-88B0-1D54868CF273}"/>
              </a:ext>
            </a:extLst>
          </p:cNvPr>
          <p:cNvGraphicFramePr>
            <a:graphicFrameLocks noChangeAspect="1"/>
          </p:cNvGraphicFramePr>
          <p:nvPr/>
        </p:nvGraphicFramePr>
        <p:xfrm>
          <a:off x="2424113" y="3284539"/>
          <a:ext cx="6049962" cy="3686175"/>
        </p:xfrm>
        <a:graphic>
          <a:graphicData uri="http://schemas.openxmlformats.org/presentationml/2006/ole">
            <mc:AlternateContent xmlns:mc="http://schemas.openxmlformats.org/markup-compatibility/2006">
              <mc:Choice xmlns:v="urn:schemas-microsoft-com:vml" Requires="v">
                <p:oleObj name="Visio" r:id="rId2" imgW="4024007" imgH="2573939" progId="Visio.Drawing.11">
                  <p:embed/>
                </p:oleObj>
              </mc:Choice>
              <mc:Fallback>
                <p:oleObj name="Visio" r:id="rId2" imgW="4024007" imgH="2573939" progId="Visio.Drawing.11">
                  <p:embed/>
                  <p:pic>
                    <p:nvPicPr>
                      <p:cNvPr id="62469" name="Object 3">
                        <a:extLst>
                          <a:ext uri="{FF2B5EF4-FFF2-40B4-BE49-F238E27FC236}">
                            <a16:creationId xmlns:a16="http://schemas.microsoft.com/office/drawing/2014/main" id="{15EF729B-4AC6-459C-88B0-1D54868CF2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4113" y="3284539"/>
                        <a:ext cx="6049962" cy="368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矩形 6">
            <a:extLst>
              <a:ext uri="{FF2B5EF4-FFF2-40B4-BE49-F238E27FC236}">
                <a16:creationId xmlns:a16="http://schemas.microsoft.com/office/drawing/2014/main" id="{E5A4343D-E23E-41EB-92AD-1AD42E0875D7}"/>
              </a:ext>
            </a:extLst>
          </p:cNvPr>
          <p:cNvSpPr>
            <a:spLocks noChangeArrowheads="1"/>
          </p:cNvSpPr>
          <p:nvPr/>
        </p:nvSpPr>
        <p:spPr bwMode="auto">
          <a:xfrm>
            <a:off x="1774826" y="765176"/>
            <a:ext cx="1800493" cy="455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网桥的内部结构</a:t>
            </a:r>
          </a:p>
        </p:txBody>
      </p:sp>
      <p:grpSp>
        <p:nvGrpSpPr>
          <p:cNvPr id="63491" name="组合 32">
            <a:extLst>
              <a:ext uri="{FF2B5EF4-FFF2-40B4-BE49-F238E27FC236}">
                <a16:creationId xmlns:a16="http://schemas.microsoft.com/office/drawing/2014/main" id="{D529E80F-E36A-4A2B-9C95-D610CD5CA666}"/>
              </a:ext>
            </a:extLst>
          </p:cNvPr>
          <p:cNvGrpSpPr>
            <a:grpSpLocks/>
          </p:cNvGrpSpPr>
          <p:nvPr/>
        </p:nvGrpSpPr>
        <p:grpSpPr bwMode="auto">
          <a:xfrm>
            <a:off x="1847851" y="1389063"/>
            <a:ext cx="8208963" cy="2184400"/>
            <a:chOff x="709393" y="1772816"/>
            <a:chExt cx="7725216" cy="1487272"/>
          </a:xfrm>
        </p:grpSpPr>
        <p:sp>
          <p:nvSpPr>
            <p:cNvPr id="34" name="矩形 33">
              <a:extLst>
                <a:ext uri="{FF2B5EF4-FFF2-40B4-BE49-F238E27FC236}">
                  <a16:creationId xmlns:a16="http://schemas.microsoft.com/office/drawing/2014/main" id="{F196F43E-9E30-45DF-B01E-F7FC196AFE3B}"/>
                </a:ext>
              </a:extLst>
            </p:cNvPr>
            <p:cNvSpPr/>
            <p:nvPr/>
          </p:nvSpPr>
          <p:spPr>
            <a:xfrm>
              <a:off x="755706" y="1772816"/>
              <a:ext cx="7632590" cy="1439714"/>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236F37D4-3040-4B5B-B7B9-B67C3998E175}"/>
                </a:ext>
              </a:extLst>
            </p:cNvPr>
            <p:cNvSpPr/>
            <p:nvPr/>
          </p:nvSpPr>
          <p:spPr>
            <a:xfrm rot="5400000">
              <a:off x="697105" y="1785104"/>
              <a:ext cx="287510" cy="262935"/>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133B7A88-B15E-4BC0-9D19-3BDC02ED6407}"/>
                </a:ext>
              </a:extLst>
            </p:cNvPr>
            <p:cNvSpPr/>
            <p:nvPr/>
          </p:nvSpPr>
          <p:spPr>
            <a:xfrm rot="16200000">
              <a:off x="8171816" y="2997295"/>
              <a:ext cx="262651" cy="262935"/>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37" name="内容占位符 4">
            <a:extLst>
              <a:ext uri="{FF2B5EF4-FFF2-40B4-BE49-F238E27FC236}">
                <a16:creationId xmlns:a16="http://schemas.microsoft.com/office/drawing/2014/main" id="{75F5316C-1835-4D4E-9BF5-613140DD4D79}"/>
              </a:ext>
            </a:extLst>
          </p:cNvPr>
          <p:cNvSpPr txBox="1">
            <a:spLocks/>
          </p:cNvSpPr>
          <p:nvPr/>
        </p:nvSpPr>
        <p:spPr bwMode="auto">
          <a:xfrm>
            <a:off x="2051050" y="1404939"/>
            <a:ext cx="786130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0488" indent="-90488">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当一个帧到达网桥时：</a:t>
            </a:r>
            <a:endParaRPr lang="en-US" altLang="zh-CN" sz="1600" b="0" dirty="0">
              <a:solidFill>
                <a:schemeClr val="tx2"/>
              </a:solidFill>
              <a:latin typeface="Times New Roman" panose="02020603050405020304" pitchFamily="18" charset="0"/>
            </a:endParaRPr>
          </a:p>
          <a:p>
            <a:pPr marL="577850" lvl="1"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源地址是否有匹配：有</a:t>
            </a:r>
            <a:r>
              <a:rPr lang="en-US" altLang="zh-CN" sz="1600" b="0" dirty="0">
                <a:solidFill>
                  <a:schemeClr val="tx2"/>
                </a:solidFill>
                <a:latin typeface="Times New Roman" panose="02020603050405020304" pitchFamily="18" charset="0"/>
              </a:rPr>
              <a:t>--》</a:t>
            </a:r>
            <a:r>
              <a:rPr lang="zh-CN" altLang="en-US" sz="1600" b="0" dirty="0">
                <a:solidFill>
                  <a:schemeClr val="tx2"/>
                </a:solidFill>
                <a:latin typeface="Times New Roman" panose="02020603050405020304" pitchFamily="18" charset="0"/>
              </a:rPr>
              <a:t>检查更新</a:t>
            </a:r>
            <a:r>
              <a:rPr lang="en-US" altLang="zh-CN" sz="1600" b="0" dirty="0">
                <a:solidFill>
                  <a:schemeClr val="tx2"/>
                </a:solidFill>
                <a:latin typeface="Times New Roman" panose="02020603050405020304" pitchFamily="18" charset="0"/>
              </a:rPr>
              <a:t>  /  </a:t>
            </a:r>
            <a:r>
              <a:rPr lang="zh-CN" altLang="en-US" sz="1600" b="0" dirty="0">
                <a:solidFill>
                  <a:schemeClr val="tx2"/>
                </a:solidFill>
                <a:latin typeface="Times New Roman" panose="02020603050405020304" pitchFamily="18" charset="0"/>
              </a:rPr>
              <a:t>没有</a:t>
            </a:r>
            <a:r>
              <a:rPr lang="en-US" altLang="zh-CN" sz="1600" b="0" dirty="0">
                <a:solidFill>
                  <a:schemeClr val="tx2"/>
                </a:solidFill>
                <a:latin typeface="Times New Roman" panose="02020603050405020304" pitchFamily="18" charset="0"/>
              </a:rPr>
              <a:t>--》</a:t>
            </a:r>
            <a:r>
              <a:rPr lang="zh-CN" altLang="en-US" sz="1600" b="0" dirty="0">
                <a:solidFill>
                  <a:schemeClr val="tx2"/>
                </a:solidFill>
                <a:latin typeface="Times New Roman" panose="02020603050405020304" pitchFamily="18" charset="0"/>
              </a:rPr>
              <a:t>逆向学习</a:t>
            </a:r>
            <a:endParaRPr lang="en-US" altLang="zh-CN" sz="1600" b="0" dirty="0">
              <a:solidFill>
                <a:schemeClr val="tx2"/>
              </a:solidFill>
              <a:latin typeface="Times New Roman" panose="02020603050405020304" pitchFamily="18" charset="0"/>
            </a:endParaRPr>
          </a:p>
          <a:p>
            <a:pPr marL="577850" lvl="1"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目的地址是否有匹配：有</a:t>
            </a:r>
            <a:r>
              <a:rPr lang="en-US" altLang="zh-CN" sz="1600" b="0" dirty="0">
                <a:solidFill>
                  <a:schemeClr val="tx2"/>
                </a:solidFill>
                <a:latin typeface="Times New Roman" panose="02020603050405020304" pitchFamily="18" charset="0"/>
              </a:rPr>
              <a:t>--》</a:t>
            </a:r>
            <a:r>
              <a:rPr lang="zh-CN" altLang="en-US" sz="1600" b="0" dirty="0">
                <a:solidFill>
                  <a:schemeClr val="tx2"/>
                </a:solidFill>
                <a:latin typeface="Times New Roman" panose="02020603050405020304" pitchFamily="18" charset="0"/>
              </a:rPr>
              <a:t>转发   </a:t>
            </a:r>
            <a:r>
              <a:rPr lang="en-US" altLang="zh-CN" sz="1600" b="0" dirty="0">
                <a:solidFill>
                  <a:schemeClr val="tx2"/>
                </a:solidFill>
                <a:latin typeface="Times New Roman" panose="02020603050405020304" pitchFamily="18" charset="0"/>
              </a:rPr>
              <a:t>/  </a:t>
            </a:r>
            <a:r>
              <a:rPr lang="zh-CN" altLang="en-US" sz="1600" b="0" dirty="0">
                <a:solidFill>
                  <a:schemeClr val="tx2"/>
                </a:solidFill>
                <a:latin typeface="Times New Roman" panose="02020603050405020304" pitchFamily="18" charset="0"/>
              </a:rPr>
              <a:t>没有</a:t>
            </a:r>
            <a:r>
              <a:rPr lang="en-US" altLang="zh-CN" sz="1600" b="0" dirty="0">
                <a:solidFill>
                  <a:schemeClr val="tx2"/>
                </a:solidFill>
                <a:latin typeface="Times New Roman" panose="02020603050405020304" pitchFamily="18" charset="0"/>
              </a:rPr>
              <a:t>--》</a:t>
            </a:r>
            <a:r>
              <a:rPr lang="zh-CN" altLang="en-US" sz="1600" b="0" dirty="0">
                <a:solidFill>
                  <a:schemeClr val="tx2"/>
                </a:solidFill>
                <a:latin typeface="Times New Roman" panose="02020603050405020304" pitchFamily="18" charset="0"/>
              </a:rPr>
              <a:t>广播</a:t>
            </a:r>
            <a:endParaRPr lang="en-US" altLang="zh-CN" sz="1600" b="0" dirty="0">
              <a:solidFill>
                <a:schemeClr val="tx2"/>
              </a:solidFill>
              <a:latin typeface="Times New Roman" panose="02020603050405020304" pitchFamily="18" charset="0"/>
            </a:endParaRPr>
          </a:p>
          <a:p>
            <a:pPr marL="292100" lvl="1" indent="0">
              <a:lnSpc>
                <a:spcPct val="150000"/>
              </a:lnSpc>
              <a:defRPr/>
            </a:pPr>
            <a:endParaRPr lang="en-US" altLang="zh-CN" sz="1600" b="0" dirty="0">
              <a:solidFill>
                <a:schemeClr val="tx2"/>
              </a:solidFill>
              <a:latin typeface="Times New Roman" panose="02020603050405020304" pitchFamily="18" charset="0"/>
            </a:endParaRPr>
          </a:p>
          <a:p>
            <a:pPr marL="285750" indent="-285750">
              <a:lnSpc>
                <a:spcPct val="150000"/>
              </a:lnSpc>
              <a:buFont typeface="Wingdings" panose="05000000000000000000" pitchFamily="2" charset="2"/>
              <a:buChar char="Ø"/>
              <a:defRPr/>
            </a:pPr>
            <a:endParaRPr lang="zh-CN" altLang="en-US" sz="1600" b="0" dirty="0">
              <a:solidFill>
                <a:schemeClr val="tx2"/>
              </a:solidFill>
              <a:latin typeface="Times New Roman" panose="02020603050405020304" pitchFamily="18" charset="0"/>
            </a:endParaRPr>
          </a:p>
        </p:txBody>
      </p:sp>
      <p:graphicFrame>
        <p:nvGraphicFramePr>
          <p:cNvPr id="63493" name="Object 3">
            <a:extLst>
              <a:ext uri="{FF2B5EF4-FFF2-40B4-BE49-F238E27FC236}">
                <a16:creationId xmlns:a16="http://schemas.microsoft.com/office/drawing/2014/main" id="{4F36746F-ED2E-4058-82D1-57EA81762C8E}"/>
              </a:ext>
            </a:extLst>
          </p:cNvPr>
          <p:cNvGraphicFramePr>
            <a:graphicFrameLocks noChangeAspect="1"/>
          </p:cNvGraphicFramePr>
          <p:nvPr/>
        </p:nvGraphicFramePr>
        <p:xfrm>
          <a:off x="2955926" y="2924176"/>
          <a:ext cx="6049963" cy="3686175"/>
        </p:xfrm>
        <a:graphic>
          <a:graphicData uri="http://schemas.openxmlformats.org/presentationml/2006/ole">
            <mc:AlternateContent xmlns:mc="http://schemas.openxmlformats.org/markup-compatibility/2006">
              <mc:Choice xmlns:v="urn:schemas-microsoft-com:vml" Requires="v">
                <p:oleObj name="Visio" r:id="rId2" imgW="4024007" imgH="2573939" progId="Visio.Drawing.11">
                  <p:embed/>
                </p:oleObj>
              </mc:Choice>
              <mc:Fallback>
                <p:oleObj name="Visio" r:id="rId2" imgW="4024007" imgH="2573939" progId="Visio.Drawing.11">
                  <p:embed/>
                  <p:pic>
                    <p:nvPicPr>
                      <p:cNvPr id="63493" name="Object 3">
                        <a:extLst>
                          <a:ext uri="{FF2B5EF4-FFF2-40B4-BE49-F238E27FC236}">
                            <a16:creationId xmlns:a16="http://schemas.microsoft.com/office/drawing/2014/main" id="{4F36746F-ED2E-4058-82D1-57EA81762C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5926" y="2924176"/>
                        <a:ext cx="6049963" cy="368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42">
            <a:extLst>
              <a:ext uri="{FF2B5EF4-FFF2-40B4-BE49-F238E27FC236}">
                <a16:creationId xmlns:a16="http://schemas.microsoft.com/office/drawing/2014/main" id="{799DED10-F574-41C2-8ABA-132D9C0C626C}"/>
              </a:ext>
            </a:extLst>
          </p:cNvPr>
          <p:cNvSpPr/>
          <p:nvPr/>
        </p:nvSpPr>
        <p:spPr bwMode="auto">
          <a:xfrm>
            <a:off x="7670801" y="4886326"/>
            <a:ext cx="1584325" cy="720725"/>
          </a:xfrm>
          <a:prstGeom prst="rect">
            <a:avLst/>
          </a:prstGeom>
          <a:solidFill>
            <a:schemeClr val="accent6">
              <a:lumMod val="20000"/>
              <a:lumOff val="80000"/>
            </a:schemeClr>
          </a:solidFill>
          <a:ln>
            <a:noFill/>
          </a:ln>
          <a:effectLst/>
        </p:spPr>
        <p:txBody>
          <a:bodyPr anchor="ctr"/>
          <a:lstStyle/>
          <a:p>
            <a:pPr eaLnBrk="1" hangingPunct="1">
              <a:defRPr/>
            </a:pPr>
            <a:endParaRPr lang="en-US" sz="2000">
              <a:latin typeface="Arial" charset="0"/>
              <a:ea typeface="宋体" charset="0"/>
              <a:cs typeface="宋体" charset="0"/>
            </a:endParaRPr>
          </a:p>
        </p:txBody>
      </p:sp>
      <p:sp>
        <p:nvSpPr>
          <p:cNvPr id="63495" name="Rectangle 43">
            <a:extLst>
              <a:ext uri="{FF2B5EF4-FFF2-40B4-BE49-F238E27FC236}">
                <a16:creationId xmlns:a16="http://schemas.microsoft.com/office/drawing/2014/main" id="{041235DC-38DE-4A06-87CF-0D7AA85B010E}"/>
              </a:ext>
            </a:extLst>
          </p:cNvPr>
          <p:cNvSpPr>
            <a:spLocks noChangeArrowheads="1"/>
          </p:cNvSpPr>
          <p:nvPr/>
        </p:nvSpPr>
        <p:spPr bwMode="auto">
          <a:xfrm>
            <a:off x="7667625" y="5022851"/>
            <a:ext cx="135325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Char char="•"/>
            </a:pPr>
            <a:r>
              <a:rPr lang="en-US" altLang="zh-CN" sz="1600"/>
              <a:t>MAC</a:t>
            </a:r>
            <a:r>
              <a:rPr lang="zh-CN" altLang="en-US" sz="1600"/>
              <a:t>地址</a:t>
            </a:r>
            <a:endParaRPr lang="en-US" altLang="zh-CN" sz="1600"/>
          </a:p>
          <a:p>
            <a:pPr>
              <a:buFont typeface="Arial" panose="020B0604020202020204" pitchFamily="34" charset="0"/>
              <a:buChar char="•"/>
            </a:pPr>
            <a:r>
              <a:rPr lang="zh-CN" altLang="en-US" sz="1600"/>
              <a:t>转发端口</a:t>
            </a:r>
            <a:endParaRPr lang="en-US" altLang="zh-CN" sz="1600"/>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矩形 6">
            <a:extLst>
              <a:ext uri="{FF2B5EF4-FFF2-40B4-BE49-F238E27FC236}">
                <a16:creationId xmlns:a16="http://schemas.microsoft.com/office/drawing/2014/main" id="{DA10E162-FA57-4553-8318-E1AA3E1A17C0}"/>
              </a:ext>
            </a:extLst>
          </p:cNvPr>
          <p:cNvSpPr>
            <a:spLocks noChangeArrowheads="1"/>
          </p:cNvSpPr>
          <p:nvPr/>
        </p:nvSpPr>
        <p:spPr bwMode="auto">
          <a:xfrm>
            <a:off x="1774826" y="765176"/>
            <a:ext cx="1800493" cy="455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变化拓扑的适应</a:t>
            </a:r>
          </a:p>
        </p:txBody>
      </p:sp>
      <p:grpSp>
        <p:nvGrpSpPr>
          <p:cNvPr id="64515" name="组合 32">
            <a:extLst>
              <a:ext uri="{FF2B5EF4-FFF2-40B4-BE49-F238E27FC236}">
                <a16:creationId xmlns:a16="http://schemas.microsoft.com/office/drawing/2014/main" id="{3E16DDCB-E62B-446C-9DC0-B3C54056ED70}"/>
              </a:ext>
            </a:extLst>
          </p:cNvPr>
          <p:cNvGrpSpPr>
            <a:grpSpLocks/>
          </p:cNvGrpSpPr>
          <p:nvPr/>
        </p:nvGrpSpPr>
        <p:grpSpPr bwMode="auto">
          <a:xfrm>
            <a:off x="1847851" y="1389063"/>
            <a:ext cx="8208963" cy="2184400"/>
            <a:chOff x="709393" y="1772816"/>
            <a:chExt cx="7725216" cy="1487272"/>
          </a:xfrm>
        </p:grpSpPr>
        <p:sp>
          <p:nvSpPr>
            <p:cNvPr id="34" name="矩形 33">
              <a:extLst>
                <a:ext uri="{FF2B5EF4-FFF2-40B4-BE49-F238E27FC236}">
                  <a16:creationId xmlns:a16="http://schemas.microsoft.com/office/drawing/2014/main" id="{43EFB623-EDA6-42BE-B7D3-8602E3625F64}"/>
                </a:ext>
              </a:extLst>
            </p:cNvPr>
            <p:cNvSpPr/>
            <p:nvPr/>
          </p:nvSpPr>
          <p:spPr>
            <a:xfrm>
              <a:off x="755706" y="1772816"/>
              <a:ext cx="7632590" cy="1439714"/>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8C1CC37B-7EE3-45E5-A930-F544D605285B}"/>
                </a:ext>
              </a:extLst>
            </p:cNvPr>
            <p:cNvSpPr/>
            <p:nvPr/>
          </p:nvSpPr>
          <p:spPr>
            <a:xfrm rot="5400000">
              <a:off x="697105" y="1785104"/>
              <a:ext cx="287510" cy="262935"/>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610C05FF-59AA-4526-9A1B-31535C6A5722}"/>
                </a:ext>
              </a:extLst>
            </p:cNvPr>
            <p:cNvSpPr/>
            <p:nvPr/>
          </p:nvSpPr>
          <p:spPr>
            <a:xfrm rot="16200000">
              <a:off x="8171816" y="2997295"/>
              <a:ext cx="262651" cy="262935"/>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64516" name="内容占位符 4">
            <a:extLst>
              <a:ext uri="{FF2B5EF4-FFF2-40B4-BE49-F238E27FC236}">
                <a16:creationId xmlns:a16="http://schemas.microsoft.com/office/drawing/2014/main" id="{0061CD21-639A-41EE-BD5F-FB81577AE1E5}"/>
              </a:ext>
            </a:extLst>
          </p:cNvPr>
          <p:cNvSpPr txBox="1">
            <a:spLocks/>
          </p:cNvSpPr>
          <p:nvPr/>
        </p:nvSpPr>
        <p:spPr bwMode="auto">
          <a:xfrm>
            <a:off x="2051050" y="1404939"/>
            <a:ext cx="786130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一、当网桥往表中加入记录时，必须要打时间戳，</a:t>
            </a:r>
            <a:endParaRPr lang="en-US" altLang="zh-CN" sz="1600" b="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二、如果收到帧的源地址在表中有记录，也要更新时间戳，</a:t>
            </a:r>
            <a:endParaRPr lang="en-US" altLang="zh-CN" sz="1600" b="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三、网桥需要周期性的扫描转发表，把超时的记录从表中面删除</a:t>
            </a:r>
          </a:p>
        </p:txBody>
      </p:sp>
      <p:sp>
        <p:nvSpPr>
          <p:cNvPr id="12" name="Rectangle 3">
            <a:extLst>
              <a:ext uri="{FF2B5EF4-FFF2-40B4-BE49-F238E27FC236}">
                <a16:creationId xmlns:a16="http://schemas.microsoft.com/office/drawing/2014/main" id="{61C54F22-F7C7-4827-A9C1-C3E2B4C93C98}"/>
              </a:ext>
            </a:extLst>
          </p:cNvPr>
          <p:cNvSpPr/>
          <p:nvPr/>
        </p:nvSpPr>
        <p:spPr bwMode="auto">
          <a:xfrm>
            <a:off x="7939088" y="4262438"/>
            <a:ext cx="2881312" cy="576262"/>
          </a:xfrm>
          <a:prstGeom prst="rect">
            <a:avLst/>
          </a:prstGeom>
          <a:solidFill>
            <a:schemeClr val="accent6">
              <a:lumMod val="20000"/>
              <a:lumOff val="80000"/>
            </a:schemeClr>
          </a:solidFill>
          <a:ln>
            <a:noFill/>
          </a:ln>
          <a:effectLst/>
        </p:spPr>
        <p:txBody>
          <a:bodyPr anchor="ctr"/>
          <a:lstStyle/>
          <a:p>
            <a:pPr eaLnBrk="1" hangingPunct="1">
              <a:defRPr/>
            </a:pPr>
            <a:endParaRPr lang="en-US" sz="2400">
              <a:latin typeface="Arial" charset="0"/>
              <a:ea typeface="宋体" charset="0"/>
              <a:cs typeface="宋体" charset="0"/>
            </a:endParaRPr>
          </a:p>
        </p:txBody>
      </p:sp>
      <p:sp>
        <p:nvSpPr>
          <p:cNvPr id="64518" name="Rectangle 4">
            <a:extLst>
              <a:ext uri="{FF2B5EF4-FFF2-40B4-BE49-F238E27FC236}">
                <a16:creationId xmlns:a16="http://schemas.microsoft.com/office/drawing/2014/main" id="{044F03E8-9657-4DBD-8F5D-8B3CD6F2E501}"/>
              </a:ext>
            </a:extLst>
          </p:cNvPr>
          <p:cNvSpPr>
            <a:spLocks noChangeArrowheads="1"/>
          </p:cNvSpPr>
          <p:nvPr/>
        </p:nvSpPr>
        <p:spPr bwMode="auto">
          <a:xfrm>
            <a:off x="8005763" y="4335464"/>
            <a:ext cx="25082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zh-CN" altLang="en-US"/>
              <a:t>最新且活跃的网络节点</a:t>
            </a:r>
            <a:endParaRPr lang="en-US" altLang="en-US"/>
          </a:p>
        </p:txBody>
      </p:sp>
      <p:graphicFrame>
        <p:nvGraphicFramePr>
          <p:cNvPr id="64519" name="Object 3">
            <a:extLst>
              <a:ext uri="{FF2B5EF4-FFF2-40B4-BE49-F238E27FC236}">
                <a16:creationId xmlns:a16="http://schemas.microsoft.com/office/drawing/2014/main" id="{066DC42F-98CF-44A0-89EF-4CF4FB8A472E}"/>
              </a:ext>
            </a:extLst>
          </p:cNvPr>
          <p:cNvGraphicFramePr>
            <a:graphicFrameLocks noChangeAspect="1"/>
          </p:cNvGraphicFramePr>
          <p:nvPr/>
        </p:nvGraphicFramePr>
        <p:xfrm>
          <a:off x="1955801" y="3171826"/>
          <a:ext cx="6049963" cy="3686175"/>
        </p:xfrm>
        <a:graphic>
          <a:graphicData uri="http://schemas.openxmlformats.org/presentationml/2006/ole">
            <mc:AlternateContent xmlns:mc="http://schemas.openxmlformats.org/markup-compatibility/2006">
              <mc:Choice xmlns:v="urn:schemas-microsoft-com:vml" Requires="v">
                <p:oleObj name="Visio" r:id="rId2" imgW="4024007" imgH="2573939" progId="Visio.Drawing.11">
                  <p:embed/>
                </p:oleObj>
              </mc:Choice>
              <mc:Fallback>
                <p:oleObj name="Visio" r:id="rId2" imgW="4024007" imgH="2573939" progId="Visio.Drawing.11">
                  <p:embed/>
                  <p:pic>
                    <p:nvPicPr>
                      <p:cNvPr id="64519" name="Object 3">
                        <a:extLst>
                          <a:ext uri="{FF2B5EF4-FFF2-40B4-BE49-F238E27FC236}">
                            <a16:creationId xmlns:a16="http://schemas.microsoft.com/office/drawing/2014/main" id="{066DC42F-98CF-44A0-89EF-4CF4FB8A47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801" y="3171826"/>
                        <a:ext cx="6049963" cy="368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矩形 6">
            <a:extLst>
              <a:ext uri="{FF2B5EF4-FFF2-40B4-BE49-F238E27FC236}">
                <a16:creationId xmlns:a16="http://schemas.microsoft.com/office/drawing/2014/main" id="{CCACE722-F7ED-4D4E-BA96-BAAFB29605B7}"/>
              </a:ext>
            </a:extLst>
          </p:cNvPr>
          <p:cNvSpPr>
            <a:spLocks noChangeArrowheads="1"/>
          </p:cNvSpPr>
          <p:nvPr/>
        </p:nvSpPr>
        <p:spPr bwMode="auto">
          <a:xfrm>
            <a:off x="1774826" y="765176"/>
            <a:ext cx="180181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网桥的转发原理</a:t>
            </a:r>
          </a:p>
        </p:txBody>
      </p:sp>
      <p:grpSp>
        <p:nvGrpSpPr>
          <p:cNvPr id="65539" name="组合 32">
            <a:extLst>
              <a:ext uri="{FF2B5EF4-FFF2-40B4-BE49-F238E27FC236}">
                <a16:creationId xmlns:a16="http://schemas.microsoft.com/office/drawing/2014/main" id="{FD4A4CD0-36BC-4CB6-8571-90E32886AE5E}"/>
              </a:ext>
            </a:extLst>
          </p:cNvPr>
          <p:cNvGrpSpPr>
            <a:grpSpLocks/>
          </p:cNvGrpSpPr>
          <p:nvPr/>
        </p:nvGrpSpPr>
        <p:grpSpPr bwMode="auto">
          <a:xfrm>
            <a:off x="1847851" y="1389063"/>
            <a:ext cx="8208963" cy="2184400"/>
            <a:chOff x="709393" y="1772816"/>
            <a:chExt cx="7725216" cy="1487272"/>
          </a:xfrm>
        </p:grpSpPr>
        <p:sp>
          <p:nvSpPr>
            <p:cNvPr id="34" name="矩形 33">
              <a:extLst>
                <a:ext uri="{FF2B5EF4-FFF2-40B4-BE49-F238E27FC236}">
                  <a16:creationId xmlns:a16="http://schemas.microsoft.com/office/drawing/2014/main" id="{920D2EF5-7483-4E87-B1E2-B58F9FFE8673}"/>
                </a:ext>
              </a:extLst>
            </p:cNvPr>
            <p:cNvSpPr/>
            <p:nvPr/>
          </p:nvSpPr>
          <p:spPr>
            <a:xfrm>
              <a:off x="755706" y="1772816"/>
              <a:ext cx="7632590" cy="1439714"/>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5A5D262F-157D-4F45-B226-9A418AF95D8F}"/>
                </a:ext>
              </a:extLst>
            </p:cNvPr>
            <p:cNvSpPr/>
            <p:nvPr/>
          </p:nvSpPr>
          <p:spPr>
            <a:xfrm rot="5400000">
              <a:off x="697105" y="1785104"/>
              <a:ext cx="287510" cy="262935"/>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15FC8E6E-7EB4-453E-B293-510D9FFA17EF}"/>
                </a:ext>
              </a:extLst>
            </p:cNvPr>
            <p:cNvSpPr/>
            <p:nvPr/>
          </p:nvSpPr>
          <p:spPr>
            <a:xfrm rot="16200000">
              <a:off x="8171816" y="2997295"/>
              <a:ext cx="262651" cy="262935"/>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65540" name="内容占位符 4">
            <a:extLst>
              <a:ext uri="{FF2B5EF4-FFF2-40B4-BE49-F238E27FC236}">
                <a16:creationId xmlns:a16="http://schemas.microsoft.com/office/drawing/2014/main" id="{CA9E447D-2124-4712-8293-F5FD204B1F3D}"/>
              </a:ext>
            </a:extLst>
          </p:cNvPr>
          <p:cNvSpPr txBox="1">
            <a:spLocks/>
          </p:cNvSpPr>
          <p:nvPr/>
        </p:nvSpPr>
        <p:spPr bwMode="auto">
          <a:xfrm>
            <a:off x="2051050" y="1404939"/>
            <a:ext cx="786130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如果查到目的端口和源端口是相同，就会丢弃这一帧，</a:t>
            </a:r>
            <a:endParaRPr lang="en-US" altLang="zh-CN" sz="1600" b="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如果目的端口和源端口不同，就会转发这一帧，</a:t>
            </a:r>
            <a:endParaRPr lang="en-US" altLang="zh-CN" sz="1600" b="0">
              <a:solidFill>
                <a:schemeClr val="tx2"/>
              </a:solidFill>
              <a:latin typeface="Times New Roman" panose="02020603050405020304" pitchFamily="18" charset="0"/>
            </a:endParaRPr>
          </a:p>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如果这个目的地址没有在表里面查到，就会广播这一帧。</a:t>
            </a:r>
          </a:p>
        </p:txBody>
      </p:sp>
      <p:graphicFrame>
        <p:nvGraphicFramePr>
          <p:cNvPr id="65541" name="Object 3">
            <a:extLst>
              <a:ext uri="{FF2B5EF4-FFF2-40B4-BE49-F238E27FC236}">
                <a16:creationId xmlns:a16="http://schemas.microsoft.com/office/drawing/2014/main" id="{861F5360-1156-41B3-8D53-BA799D673582}"/>
              </a:ext>
            </a:extLst>
          </p:cNvPr>
          <p:cNvGraphicFramePr>
            <a:graphicFrameLocks noChangeAspect="1"/>
          </p:cNvGraphicFramePr>
          <p:nvPr/>
        </p:nvGraphicFramePr>
        <p:xfrm>
          <a:off x="1951038" y="2862264"/>
          <a:ext cx="6049962" cy="3686175"/>
        </p:xfrm>
        <a:graphic>
          <a:graphicData uri="http://schemas.openxmlformats.org/presentationml/2006/ole">
            <mc:AlternateContent xmlns:mc="http://schemas.openxmlformats.org/markup-compatibility/2006">
              <mc:Choice xmlns:v="urn:schemas-microsoft-com:vml" Requires="v">
                <p:oleObj name="Visio" r:id="rId2" imgW="4024007" imgH="2573939" progId="Visio.Drawing.11">
                  <p:embed/>
                </p:oleObj>
              </mc:Choice>
              <mc:Fallback>
                <p:oleObj name="Visio" r:id="rId2" imgW="4024007" imgH="2573939" progId="Visio.Drawing.11">
                  <p:embed/>
                  <p:pic>
                    <p:nvPicPr>
                      <p:cNvPr id="65541" name="Object 3">
                        <a:extLst>
                          <a:ext uri="{FF2B5EF4-FFF2-40B4-BE49-F238E27FC236}">
                            <a16:creationId xmlns:a16="http://schemas.microsoft.com/office/drawing/2014/main" id="{861F5360-1156-41B3-8D53-BA799D6735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1038" y="2862264"/>
                        <a:ext cx="6049962" cy="368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矩形 6">
            <a:extLst>
              <a:ext uri="{FF2B5EF4-FFF2-40B4-BE49-F238E27FC236}">
                <a16:creationId xmlns:a16="http://schemas.microsoft.com/office/drawing/2014/main" id="{2EC069CC-A8BF-4750-BC67-9655D53D84D7}"/>
              </a:ext>
            </a:extLst>
          </p:cNvPr>
          <p:cNvSpPr>
            <a:spLocks noChangeArrowheads="1"/>
          </p:cNvSpPr>
          <p:nvPr/>
        </p:nvSpPr>
        <p:spPr bwMode="auto">
          <a:xfrm>
            <a:off x="1774825" y="765176"/>
            <a:ext cx="1339850"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生成树算法</a:t>
            </a:r>
          </a:p>
        </p:txBody>
      </p:sp>
      <p:graphicFrame>
        <p:nvGraphicFramePr>
          <p:cNvPr id="66563" name="对象 1">
            <a:extLst>
              <a:ext uri="{FF2B5EF4-FFF2-40B4-BE49-F238E27FC236}">
                <a16:creationId xmlns:a16="http://schemas.microsoft.com/office/drawing/2014/main" id="{4C1B738A-D0EC-4D98-8460-5C8C6882B623}"/>
              </a:ext>
            </a:extLst>
          </p:cNvPr>
          <p:cNvGraphicFramePr>
            <a:graphicFrameLocks noChangeAspect="1"/>
          </p:cNvGraphicFramePr>
          <p:nvPr/>
        </p:nvGraphicFramePr>
        <p:xfrm>
          <a:off x="1919288" y="2205039"/>
          <a:ext cx="3854450" cy="2446337"/>
        </p:xfrm>
        <a:graphic>
          <a:graphicData uri="http://schemas.openxmlformats.org/presentationml/2006/ole">
            <mc:AlternateContent xmlns:mc="http://schemas.openxmlformats.org/markup-compatibility/2006">
              <mc:Choice xmlns:v="urn:schemas-microsoft-com:vml" Requires="v">
                <p:oleObj name="Visio" r:id="rId2" imgW="2357048" imgH="1494817" progId="Visio.Drawing.11">
                  <p:embed/>
                </p:oleObj>
              </mc:Choice>
              <mc:Fallback>
                <p:oleObj name="Visio" r:id="rId2" imgW="2357048" imgH="1494817" progId="Visio.Drawing.11">
                  <p:embed/>
                  <p:pic>
                    <p:nvPicPr>
                      <p:cNvPr id="66563" name="对象 1">
                        <a:extLst>
                          <a:ext uri="{FF2B5EF4-FFF2-40B4-BE49-F238E27FC236}">
                            <a16:creationId xmlns:a16="http://schemas.microsoft.com/office/drawing/2014/main" id="{4C1B738A-D0EC-4D98-8460-5C8C6882B6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9288" y="2205039"/>
                        <a:ext cx="3854450" cy="2446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66564" name="Object 1">
            <a:extLst>
              <a:ext uri="{FF2B5EF4-FFF2-40B4-BE49-F238E27FC236}">
                <a16:creationId xmlns:a16="http://schemas.microsoft.com/office/drawing/2014/main" id="{2D4138E0-AB1A-46F0-8D39-F75AF394CACE}"/>
              </a:ext>
            </a:extLst>
          </p:cNvPr>
          <p:cNvGraphicFramePr>
            <a:graphicFrameLocks noChangeAspect="1"/>
          </p:cNvGraphicFramePr>
          <p:nvPr/>
        </p:nvGraphicFramePr>
        <p:xfrm>
          <a:off x="6888164" y="2060576"/>
          <a:ext cx="3278187" cy="2447925"/>
        </p:xfrm>
        <a:graphic>
          <a:graphicData uri="http://schemas.openxmlformats.org/presentationml/2006/ole">
            <mc:AlternateContent xmlns:mc="http://schemas.openxmlformats.org/markup-compatibility/2006">
              <mc:Choice xmlns:v="urn:schemas-microsoft-com:vml" Requires="v">
                <p:oleObj name="Visio" r:id="rId4" imgW="2982616" imgH="2581072" progId="Visio.Drawing.11">
                  <p:embed/>
                </p:oleObj>
              </mc:Choice>
              <mc:Fallback>
                <p:oleObj name="Visio" r:id="rId4" imgW="2982616" imgH="2581072" progId="Visio.Drawing.11">
                  <p:embed/>
                  <p:pic>
                    <p:nvPicPr>
                      <p:cNvPr id="66564" name="Object 1">
                        <a:extLst>
                          <a:ext uri="{FF2B5EF4-FFF2-40B4-BE49-F238E27FC236}">
                            <a16:creationId xmlns:a16="http://schemas.microsoft.com/office/drawing/2014/main" id="{2D4138E0-AB1A-46F0-8D39-F75AF394CAC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88164" y="2060576"/>
                        <a:ext cx="3278187" cy="244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4" name="Rectangle 3">
            <a:extLst>
              <a:ext uri="{FF2B5EF4-FFF2-40B4-BE49-F238E27FC236}">
                <a16:creationId xmlns:a16="http://schemas.microsoft.com/office/drawing/2014/main" id="{C50A647E-994A-4F65-91E3-87671F820664}"/>
              </a:ext>
            </a:extLst>
          </p:cNvPr>
          <p:cNvSpPr/>
          <p:nvPr/>
        </p:nvSpPr>
        <p:spPr bwMode="auto">
          <a:xfrm>
            <a:off x="3503614" y="5059363"/>
            <a:ext cx="2879725" cy="576262"/>
          </a:xfrm>
          <a:prstGeom prst="rect">
            <a:avLst/>
          </a:prstGeom>
          <a:solidFill>
            <a:schemeClr val="accent6">
              <a:lumMod val="20000"/>
              <a:lumOff val="80000"/>
            </a:schemeClr>
          </a:solidFill>
          <a:ln>
            <a:noFill/>
          </a:ln>
          <a:effectLst/>
        </p:spPr>
        <p:txBody>
          <a:bodyPr anchor="ctr"/>
          <a:lstStyle/>
          <a:p>
            <a:pPr eaLnBrk="1" hangingPunct="1">
              <a:defRPr/>
            </a:pPr>
            <a:endParaRPr lang="en-US" sz="2400">
              <a:latin typeface="Arial" charset="0"/>
              <a:ea typeface="宋体" charset="0"/>
              <a:cs typeface="宋体" charset="0"/>
            </a:endParaRPr>
          </a:p>
        </p:txBody>
      </p:sp>
      <p:sp>
        <p:nvSpPr>
          <p:cNvPr id="66566" name="Rectangle 4">
            <a:extLst>
              <a:ext uri="{FF2B5EF4-FFF2-40B4-BE49-F238E27FC236}">
                <a16:creationId xmlns:a16="http://schemas.microsoft.com/office/drawing/2014/main" id="{0F73D379-3F99-4081-B813-F9DB1623AA93}"/>
              </a:ext>
            </a:extLst>
          </p:cNvPr>
          <p:cNvSpPr>
            <a:spLocks noChangeArrowheads="1"/>
          </p:cNvSpPr>
          <p:nvPr/>
        </p:nvSpPr>
        <p:spPr bwMode="auto">
          <a:xfrm>
            <a:off x="3719513" y="5162550"/>
            <a:ext cx="20447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zh-CN" altLang="en-US"/>
              <a:t>避免出现广播风暴</a:t>
            </a:r>
            <a:endParaRPr lang="en-US" altLang="en-US"/>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矩形 6">
            <a:extLst>
              <a:ext uri="{FF2B5EF4-FFF2-40B4-BE49-F238E27FC236}">
                <a16:creationId xmlns:a16="http://schemas.microsoft.com/office/drawing/2014/main" id="{592353AF-3CA3-442A-A714-56DE36D6F477}"/>
              </a:ext>
            </a:extLst>
          </p:cNvPr>
          <p:cNvSpPr>
            <a:spLocks noChangeArrowheads="1"/>
          </p:cNvSpPr>
          <p:nvPr/>
        </p:nvSpPr>
        <p:spPr bwMode="auto">
          <a:xfrm>
            <a:off x="1774826" y="765176"/>
            <a:ext cx="318611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局域网交换机结构与工作原理</a:t>
            </a:r>
          </a:p>
        </p:txBody>
      </p:sp>
      <p:graphicFrame>
        <p:nvGraphicFramePr>
          <p:cNvPr id="67587" name="Object 1">
            <a:extLst>
              <a:ext uri="{FF2B5EF4-FFF2-40B4-BE49-F238E27FC236}">
                <a16:creationId xmlns:a16="http://schemas.microsoft.com/office/drawing/2014/main" id="{7B3B4734-03DF-4D76-B2DE-C06CDD1161C9}"/>
              </a:ext>
            </a:extLst>
          </p:cNvPr>
          <p:cNvGraphicFramePr>
            <a:graphicFrameLocks noChangeAspect="1"/>
          </p:cNvGraphicFramePr>
          <p:nvPr/>
        </p:nvGraphicFramePr>
        <p:xfrm>
          <a:off x="2782888" y="1989139"/>
          <a:ext cx="6596062" cy="4319587"/>
        </p:xfrm>
        <a:graphic>
          <a:graphicData uri="http://schemas.openxmlformats.org/presentationml/2006/ole">
            <mc:AlternateContent xmlns:mc="http://schemas.openxmlformats.org/markup-compatibility/2006">
              <mc:Choice xmlns:v="urn:schemas-microsoft-com:vml" Requires="v">
                <p:oleObj name="Visio" r:id="rId2" imgW="5002604" imgH="3495256" progId="Visio.Drawing.11">
                  <p:embed/>
                </p:oleObj>
              </mc:Choice>
              <mc:Fallback>
                <p:oleObj name="Visio" r:id="rId2" imgW="5002604" imgH="3495256" progId="Visio.Drawing.11">
                  <p:embed/>
                  <p:pic>
                    <p:nvPicPr>
                      <p:cNvPr id="67587" name="Object 1">
                        <a:extLst>
                          <a:ext uri="{FF2B5EF4-FFF2-40B4-BE49-F238E27FC236}">
                            <a16:creationId xmlns:a16="http://schemas.microsoft.com/office/drawing/2014/main" id="{7B3B4734-03DF-4D76-B2DE-C06CDD1161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2888" y="1989139"/>
                        <a:ext cx="6596062" cy="4319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矩形 6">
            <a:extLst>
              <a:ext uri="{FF2B5EF4-FFF2-40B4-BE49-F238E27FC236}">
                <a16:creationId xmlns:a16="http://schemas.microsoft.com/office/drawing/2014/main" id="{01573370-0019-4D68-9F96-90F56366072D}"/>
              </a:ext>
            </a:extLst>
          </p:cNvPr>
          <p:cNvSpPr>
            <a:spLocks noChangeArrowheads="1"/>
          </p:cNvSpPr>
          <p:nvPr/>
        </p:nvSpPr>
        <p:spPr bwMode="auto">
          <a:xfrm>
            <a:off x="1774825" y="765176"/>
            <a:ext cx="2492990" cy="455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局域网交换机工作原理</a:t>
            </a:r>
          </a:p>
        </p:txBody>
      </p:sp>
      <p:grpSp>
        <p:nvGrpSpPr>
          <p:cNvPr id="68611" name="组合 3">
            <a:extLst>
              <a:ext uri="{FF2B5EF4-FFF2-40B4-BE49-F238E27FC236}">
                <a16:creationId xmlns:a16="http://schemas.microsoft.com/office/drawing/2014/main" id="{41FBD722-4A4F-4F44-BFF7-6E7061A0F21A}"/>
              </a:ext>
            </a:extLst>
          </p:cNvPr>
          <p:cNvGrpSpPr>
            <a:grpSpLocks/>
          </p:cNvGrpSpPr>
          <p:nvPr/>
        </p:nvGrpSpPr>
        <p:grpSpPr bwMode="auto">
          <a:xfrm>
            <a:off x="1847850" y="1389064"/>
            <a:ext cx="8280400" cy="3552825"/>
            <a:chOff x="709393" y="1772816"/>
            <a:chExt cx="7725216" cy="1487272"/>
          </a:xfrm>
        </p:grpSpPr>
        <p:sp>
          <p:nvSpPr>
            <p:cNvPr id="6" name="矩形 5">
              <a:extLst>
                <a:ext uri="{FF2B5EF4-FFF2-40B4-BE49-F238E27FC236}">
                  <a16:creationId xmlns:a16="http://schemas.microsoft.com/office/drawing/2014/main" id="{867C6F45-79C1-4BBE-A108-385D4E883265}"/>
                </a:ext>
              </a:extLst>
            </p:cNvPr>
            <p:cNvSpPr/>
            <p:nvPr/>
          </p:nvSpPr>
          <p:spPr>
            <a:xfrm>
              <a:off x="755306" y="1772816"/>
              <a:ext cx="7633390" cy="1440088"/>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L 形 7">
              <a:extLst>
                <a:ext uri="{FF2B5EF4-FFF2-40B4-BE49-F238E27FC236}">
                  <a16:creationId xmlns:a16="http://schemas.microsoft.com/office/drawing/2014/main" id="{6299106D-926F-419B-BB66-4FBEC59512EB}"/>
                </a:ext>
              </a:extLst>
            </p:cNvPr>
            <p:cNvSpPr/>
            <p:nvPr/>
          </p:nvSpPr>
          <p:spPr>
            <a:xfrm rot="5400000">
              <a:off x="696591" y="1785618"/>
              <a:ext cx="287752" cy="262148"/>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L 形 8">
              <a:extLst>
                <a:ext uri="{FF2B5EF4-FFF2-40B4-BE49-F238E27FC236}">
                  <a16:creationId xmlns:a16="http://schemas.microsoft.com/office/drawing/2014/main" id="{60BB08A5-88CD-4202-8D60-1720104A9FF1}"/>
                </a:ext>
              </a:extLst>
            </p:cNvPr>
            <p:cNvSpPr/>
            <p:nvPr/>
          </p:nvSpPr>
          <p:spPr>
            <a:xfrm rot="16200000">
              <a:off x="8171954" y="2997432"/>
              <a:ext cx="263163" cy="262147"/>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10" name="内容占位符 4">
            <a:extLst>
              <a:ext uri="{FF2B5EF4-FFF2-40B4-BE49-F238E27FC236}">
                <a16:creationId xmlns:a16="http://schemas.microsoft.com/office/drawing/2014/main" id="{8B1F370C-D6A8-425E-B094-445DB1DF4E56}"/>
              </a:ext>
            </a:extLst>
          </p:cNvPr>
          <p:cNvSpPr txBox="1">
            <a:spLocks/>
          </p:cNvSpPr>
          <p:nvPr/>
        </p:nvSpPr>
        <p:spPr bwMode="auto">
          <a:xfrm>
            <a:off x="2051050" y="1404939"/>
            <a:ext cx="786130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0488" indent="-90488">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泛洪广播</a:t>
            </a:r>
            <a:endParaRPr lang="en-US" altLang="zh-CN" sz="1600" b="0" dirty="0">
              <a:solidFill>
                <a:schemeClr val="tx2"/>
              </a:solidFill>
              <a:latin typeface="Times New Roman" panose="02020603050405020304" pitchFamily="18" charset="0"/>
            </a:endParaRPr>
          </a:p>
          <a:p>
            <a:pPr marL="0" indent="0">
              <a:lnSpc>
                <a:spcPct val="150000"/>
              </a:lnSpc>
              <a:defRPr/>
            </a:pPr>
            <a:r>
              <a:rPr lang="en-US" altLang="zh-CN" sz="1600" b="0" dirty="0">
                <a:solidFill>
                  <a:schemeClr val="tx2"/>
                </a:solidFill>
                <a:latin typeface="Times New Roman" panose="02020603050405020304" pitchFamily="18" charset="0"/>
              </a:rPr>
              <a:t>      </a:t>
            </a:r>
            <a:r>
              <a:rPr lang="zh-CN" altLang="en-US" sz="1600" b="0" dirty="0">
                <a:solidFill>
                  <a:schemeClr val="tx2"/>
                </a:solidFill>
                <a:latin typeface="Times New Roman" panose="02020603050405020304" pitchFamily="18" charset="0"/>
              </a:rPr>
              <a:t>目的地址未知，或广播地址，除源端口外在其他所有的端口进行转发 </a:t>
            </a:r>
            <a:endParaRPr lang="en-US" altLang="zh-CN" sz="1600" b="0" dirty="0">
              <a:solidFill>
                <a:schemeClr val="tx2"/>
              </a:solidFill>
              <a:latin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转发</a:t>
            </a:r>
            <a:endParaRPr lang="en-US" altLang="zh-CN" sz="1600" b="0" dirty="0">
              <a:solidFill>
                <a:schemeClr val="tx2"/>
              </a:solidFill>
              <a:latin typeface="Times New Roman" panose="02020603050405020304" pitchFamily="18" charset="0"/>
            </a:endParaRPr>
          </a:p>
          <a:p>
            <a:pPr marL="0" indent="0">
              <a:lnSpc>
                <a:spcPct val="150000"/>
              </a:lnSpc>
              <a:defRPr/>
            </a:pPr>
            <a:r>
              <a:rPr lang="en-US" altLang="zh-CN" sz="1600" b="0" dirty="0">
                <a:solidFill>
                  <a:schemeClr val="tx2"/>
                </a:solidFill>
                <a:latin typeface="Times New Roman" panose="02020603050405020304" pitchFamily="18" charset="0"/>
              </a:rPr>
              <a:t>      </a:t>
            </a:r>
            <a:r>
              <a:rPr lang="zh-CN" altLang="en-US" sz="1600" b="0" dirty="0">
                <a:solidFill>
                  <a:schemeClr val="tx2"/>
                </a:solidFill>
                <a:latin typeface="Times New Roman" panose="02020603050405020304" pitchFamily="18" charset="0"/>
              </a:rPr>
              <a:t>对于已经学习到的目的地址，直接转发到相应的端口。</a:t>
            </a:r>
          </a:p>
          <a:p>
            <a:pPr marL="285750"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过滤</a:t>
            </a:r>
            <a:endParaRPr lang="en-US" altLang="zh-CN" sz="1600" b="0" dirty="0">
              <a:solidFill>
                <a:schemeClr val="tx2"/>
              </a:solidFill>
              <a:latin typeface="Times New Roman" panose="02020603050405020304" pitchFamily="18" charset="0"/>
            </a:endParaRPr>
          </a:p>
          <a:p>
            <a:pPr marL="0" indent="0">
              <a:lnSpc>
                <a:spcPct val="150000"/>
              </a:lnSpc>
              <a:defRPr/>
            </a:pPr>
            <a:r>
              <a:rPr lang="zh-CN" altLang="en-US" sz="1600" b="0" dirty="0">
                <a:solidFill>
                  <a:schemeClr val="tx2"/>
                </a:solidFill>
                <a:latin typeface="Times New Roman" panose="02020603050405020304" pitchFamily="18" charset="0"/>
              </a:rPr>
              <a:t>      目的地址和源地址所处的端口是相同的，将帧丢弃。</a:t>
            </a:r>
            <a:endParaRPr lang="en-US" altLang="zh-CN" sz="1600" b="0" dirty="0">
              <a:solidFill>
                <a:schemeClr val="tx2"/>
              </a:solidFill>
              <a:latin typeface="Times New Roman" panose="02020603050405020304" pitchFamily="18" charset="0"/>
            </a:endParaRPr>
          </a:p>
          <a:p>
            <a:pPr marL="285750" indent="-285750">
              <a:lnSpc>
                <a:spcPct val="150000"/>
              </a:lnSpc>
              <a:buFont typeface="Wingdings" panose="05000000000000000000" pitchFamily="2" charset="2"/>
              <a:buChar char="Ø"/>
              <a:defRPr/>
            </a:pPr>
            <a:r>
              <a:rPr lang="zh-CN" altLang="en-US" sz="1600" b="0" dirty="0">
                <a:solidFill>
                  <a:schemeClr val="tx2"/>
                </a:solidFill>
                <a:latin typeface="Times New Roman" panose="02020603050405020304" pitchFamily="18" charset="0"/>
              </a:rPr>
              <a:t>逆向学习</a:t>
            </a:r>
            <a:endParaRPr lang="en-US" altLang="zh-CN" sz="1600" b="0" dirty="0">
              <a:solidFill>
                <a:schemeClr val="tx2"/>
              </a:solidFill>
              <a:latin typeface="Times New Roman" panose="02020603050405020304" pitchFamily="18" charset="0"/>
            </a:endParaRPr>
          </a:p>
          <a:p>
            <a:pPr marL="0" indent="0">
              <a:lnSpc>
                <a:spcPct val="150000"/>
              </a:lnSpc>
              <a:defRPr/>
            </a:pPr>
            <a:r>
              <a:rPr lang="zh-CN" altLang="en-US" sz="1600" b="0" dirty="0">
                <a:solidFill>
                  <a:schemeClr val="tx2"/>
                </a:solidFill>
                <a:latin typeface="Times New Roman" panose="02020603050405020304" pitchFamily="18" charset="0"/>
              </a:rPr>
              <a:t>      读取真的源地址和达到端口进行学习，补充更新转发表。 </a:t>
            </a:r>
          </a:p>
          <a:p>
            <a:pPr marL="285750" indent="-285750">
              <a:lnSpc>
                <a:spcPct val="150000"/>
              </a:lnSpc>
              <a:buFont typeface="Wingdings" panose="05000000000000000000" pitchFamily="2" charset="2"/>
              <a:buChar char="Ø"/>
              <a:defRPr/>
            </a:pPr>
            <a:endParaRPr lang="zh-CN" altLang="en-US" sz="1600" b="0" dirty="0">
              <a:solidFill>
                <a:schemeClr val="tx2"/>
              </a:solidFill>
              <a:latin typeface="Times New Roman" panose="02020603050405020304" pitchFamily="18" charset="0"/>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矩形 6">
            <a:extLst>
              <a:ext uri="{FF2B5EF4-FFF2-40B4-BE49-F238E27FC236}">
                <a16:creationId xmlns:a16="http://schemas.microsoft.com/office/drawing/2014/main" id="{3D23F901-42BE-4246-89B2-EC645AE7D409}"/>
              </a:ext>
            </a:extLst>
          </p:cNvPr>
          <p:cNvSpPr>
            <a:spLocks noChangeArrowheads="1"/>
          </p:cNvSpPr>
          <p:nvPr/>
        </p:nvSpPr>
        <p:spPr bwMode="auto">
          <a:xfrm>
            <a:off x="1774825" y="765176"/>
            <a:ext cx="2492990" cy="455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交换机的三种交换方式</a:t>
            </a:r>
          </a:p>
        </p:txBody>
      </p:sp>
      <p:grpSp>
        <p:nvGrpSpPr>
          <p:cNvPr id="69635" name="组合 32">
            <a:extLst>
              <a:ext uri="{FF2B5EF4-FFF2-40B4-BE49-F238E27FC236}">
                <a16:creationId xmlns:a16="http://schemas.microsoft.com/office/drawing/2014/main" id="{2571E779-87ED-46D1-8C06-471379076096}"/>
              </a:ext>
            </a:extLst>
          </p:cNvPr>
          <p:cNvGrpSpPr>
            <a:grpSpLocks/>
          </p:cNvGrpSpPr>
          <p:nvPr/>
        </p:nvGrpSpPr>
        <p:grpSpPr bwMode="auto">
          <a:xfrm>
            <a:off x="1847850" y="1389064"/>
            <a:ext cx="8280400" cy="4560887"/>
            <a:chOff x="709393" y="1772816"/>
            <a:chExt cx="7725216" cy="1464155"/>
          </a:xfrm>
        </p:grpSpPr>
        <p:sp>
          <p:nvSpPr>
            <p:cNvPr id="34" name="矩形 33">
              <a:extLst>
                <a:ext uri="{FF2B5EF4-FFF2-40B4-BE49-F238E27FC236}">
                  <a16:creationId xmlns:a16="http://schemas.microsoft.com/office/drawing/2014/main" id="{8991460E-531F-40BA-AEBC-F331881DC8CF}"/>
                </a:ext>
              </a:extLst>
            </p:cNvPr>
            <p:cNvSpPr/>
            <p:nvPr/>
          </p:nvSpPr>
          <p:spPr>
            <a:xfrm>
              <a:off x="755306" y="1772816"/>
              <a:ext cx="7633390" cy="144020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5" name="L 形 34">
              <a:extLst>
                <a:ext uri="{FF2B5EF4-FFF2-40B4-BE49-F238E27FC236}">
                  <a16:creationId xmlns:a16="http://schemas.microsoft.com/office/drawing/2014/main" id="{8C5B234E-A7ED-4935-9344-91F10878B4B0}"/>
                </a:ext>
              </a:extLst>
            </p:cNvPr>
            <p:cNvSpPr/>
            <p:nvPr/>
          </p:nvSpPr>
          <p:spPr>
            <a:xfrm rot="5400000">
              <a:off x="696497" y="1785711"/>
              <a:ext cx="287938" cy="262148"/>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L 形 35">
              <a:extLst>
                <a:ext uri="{FF2B5EF4-FFF2-40B4-BE49-F238E27FC236}">
                  <a16:creationId xmlns:a16="http://schemas.microsoft.com/office/drawing/2014/main" id="{8B148492-5137-4B6C-BD40-189D524EECD5}"/>
                </a:ext>
              </a:extLst>
            </p:cNvPr>
            <p:cNvSpPr/>
            <p:nvPr/>
          </p:nvSpPr>
          <p:spPr>
            <a:xfrm rot="16200000">
              <a:off x="8172052" y="2974414"/>
              <a:ext cx="262967" cy="262147"/>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69636" name="内容占位符 4">
            <a:extLst>
              <a:ext uri="{FF2B5EF4-FFF2-40B4-BE49-F238E27FC236}">
                <a16:creationId xmlns:a16="http://schemas.microsoft.com/office/drawing/2014/main" id="{617AFD1D-2172-4577-9AD0-F4FE79069605}"/>
              </a:ext>
            </a:extLst>
          </p:cNvPr>
          <p:cNvSpPr txBox="1">
            <a:spLocks/>
          </p:cNvSpPr>
          <p:nvPr/>
        </p:nvSpPr>
        <p:spPr bwMode="auto">
          <a:xfrm>
            <a:off x="1897063" y="1404939"/>
            <a:ext cx="815975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a:latin typeface="Times New Roman" panose="02020603050405020304" pitchFamily="18" charset="0"/>
              </a:rPr>
              <a:t>直接交换方式</a:t>
            </a: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交换机只接收数据帧头部，检测目的地址，立即转发（无论帧是否出错）</a:t>
            </a: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帧出错检测由结点主机完成（延迟小，缺乏差错检测）</a:t>
            </a:r>
          </a:p>
          <a:p>
            <a:pPr>
              <a:lnSpc>
                <a:spcPct val="150000"/>
              </a:lnSpc>
              <a:buFont typeface="Wingdings" panose="05000000000000000000" pitchFamily="2" charset="2"/>
              <a:buChar char="Ø"/>
            </a:pPr>
            <a:r>
              <a:rPr lang="zh-CN" altLang="en-US" sz="1600">
                <a:latin typeface="Times New Roman" panose="02020603050405020304" pitchFamily="18" charset="0"/>
              </a:rPr>
              <a:t>存储转发交换方式</a:t>
            </a: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交换机完整地接收数据帧，并检测差错。若帧正确，则根据帧目的地址确定输出端口，进行转发出</a:t>
            </a: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具有帧差错检测能力，延迟大</a:t>
            </a:r>
          </a:p>
          <a:p>
            <a:pPr>
              <a:lnSpc>
                <a:spcPct val="150000"/>
              </a:lnSpc>
              <a:buFont typeface="Wingdings" panose="05000000000000000000" pitchFamily="2" charset="2"/>
              <a:buChar char="Ø"/>
            </a:pPr>
            <a:r>
              <a:rPr lang="zh-CN" altLang="en-US" sz="1600">
                <a:latin typeface="Times New Roman" panose="02020603050405020304" pitchFamily="18" charset="0"/>
              </a:rPr>
              <a:t>改进的直接交换方式（二者结合）</a:t>
            </a:r>
            <a:endParaRPr lang="en-US" altLang="zh-CN" sz="1600">
              <a:latin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检查帧的长度是否够</a:t>
            </a:r>
            <a:r>
              <a:rPr lang="en-US" altLang="zh-CN" sz="1600" b="0">
                <a:solidFill>
                  <a:schemeClr val="tx2"/>
                </a:solidFill>
                <a:latin typeface="Times New Roman" panose="02020603050405020304" pitchFamily="18" charset="0"/>
              </a:rPr>
              <a:t>64</a:t>
            </a:r>
            <a:r>
              <a:rPr lang="zh-CN" altLang="en-US" sz="1600" b="0">
                <a:solidFill>
                  <a:schemeClr val="tx2"/>
                </a:solidFill>
                <a:latin typeface="Times New Roman" panose="02020603050405020304" pitchFamily="18" charset="0"/>
              </a:rPr>
              <a:t>个字节，如果小于</a:t>
            </a:r>
            <a:r>
              <a:rPr lang="en-US" altLang="zh-CN" sz="1600" b="0">
                <a:solidFill>
                  <a:schemeClr val="tx2"/>
                </a:solidFill>
                <a:latin typeface="Times New Roman" panose="02020603050405020304" pitchFamily="18" charset="0"/>
              </a:rPr>
              <a:t>64</a:t>
            </a:r>
            <a:r>
              <a:rPr lang="zh-CN" altLang="en-US" sz="1600" b="0">
                <a:solidFill>
                  <a:schemeClr val="tx2"/>
                </a:solidFill>
                <a:latin typeface="Times New Roman" panose="02020603050405020304" pitchFamily="18" charset="0"/>
              </a:rPr>
              <a:t>字节则丢弃（碎片帧）；如果大于</a:t>
            </a:r>
            <a:r>
              <a:rPr lang="en-US" altLang="zh-CN" sz="1600" b="0">
                <a:solidFill>
                  <a:schemeClr val="tx2"/>
                </a:solidFill>
                <a:latin typeface="Times New Roman" panose="02020603050405020304" pitchFamily="18" charset="0"/>
              </a:rPr>
              <a:t>64</a:t>
            </a:r>
            <a:r>
              <a:rPr lang="zh-CN" altLang="en-US" sz="1600" b="0">
                <a:solidFill>
                  <a:schemeClr val="tx2"/>
                </a:solidFill>
                <a:latin typeface="Times New Roman" panose="02020603050405020304" pitchFamily="18" charset="0"/>
              </a:rPr>
              <a:t>字节，则转发。</a:t>
            </a:r>
            <a:endParaRPr lang="en-US" altLang="zh-CN" sz="1600" b="0">
              <a:solidFill>
                <a:schemeClr val="tx2"/>
              </a:solidFill>
              <a:latin typeface="Times New Roman" panose="02020603050405020304" pitchFamily="18" charset="0"/>
            </a:endParaRPr>
          </a:p>
          <a:p>
            <a:pPr lvl="1">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不提供差错检测，但是出错的机会比直接转发小，数据处理速度比存储转发方式快</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矩形 6">
            <a:extLst>
              <a:ext uri="{FF2B5EF4-FFF2-40B4-BE49-F238E27FC236}">
                <a16:creationId xmlns:a16="http://schemas.microsoft.com/office/drawing/2014/main" id="{17952CF5-A140-4074-9FBE-36092174A4FA}"/>
              </a:ext>
            </a:extLst>
          </p:cNvPr>
          <p:cNvSpPr>
            <a:spLocks noChangeArrowheads="1"/>
          </p:cNvSpPr>
          <p:nvPr/>
        </p:nvSpPr>
        <p:spPr bwMode="auto">
          <a:xfrm>
            <a:off x="1774826" y="765176"/>
            <a:ext cx="244316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zh-CN" altLang="en-US" b="0">
                <a:solidFill>
                  <a:schemeClr val="tx2"/>
                </a:solidFill>
                <a:latin typeface="Times New Roman" panose="02020603050405020304" pitchFamily="18" charset="0"/>
              </a:rPr>
              <a:t>虚拟局域网技术</a:t>
            </a:r>
            <a:r>
              <a:rPr lang="en-US" altLang="zh-CN" b="0">
                <a:solidFill>
                  <a:schemeClr val="tx2"/>
                </a:solidFill>
                <a:latin typeface="Times New Roman" panose="02020603050405020304" pitchFamily="18" charset="0"/>
              </a:rPr>
              <a:t>VLAN</a:t>
            </a:r>
          </a:p>
        </p:txBody>
      </p:sp>
      <p:graphicFrame>
        <p:nvGraphicFramePr>
          <p:cNvPr id="70659" name="Object 1">
            <a:extLst>
              <a:ext uri="{FF2B5EF4-FFF2-40B4-BE49-F238E27FC236}">
                <a16:creationId xmlns:a16="http://schemas.microsoft.com/office/drawing/2014/main" id="{503F79E1-ADC4-4F5A-AEBA-1DA801CB74B1}"/>
              </a:ext>
            </a:extLst>
          </p:cNvPr>
          <p:cNvGraphicFramePr>
            <a:graphicFrameLocks noChangeAspect="1"/>
          </p:cNvGraphicFramePr>
          <p:nvPr/>
        </p:nvGraphicFramePr>
        <p:xfrm>
          <a:off x="2927350" y="2687638"/>
          <a:ext cx="5741988" cy="3600450"/>
        </p:xfrm>
        <a:graphic>
          <a:graphicData uri="http://schemas.openxmlformats.org/presentationml/2006/ole">
            <mc:AlternateContent xmlns:mc="http://schemas.openxmlformats.org/markup-compatibility/2006">
              <mc:Choice xmlns:v="urn:schemas-microsoft-com:vml" Requires="v">
                <p:oleObj name="Visio" r:id="rId2" imgW="4534777" imgH="2842638" progId="Visio.Drawing.11">
                  <p:embed/>
                </p:oleObj>
              </mc:Choice>
              <mc:Fallback>
                <p:oleObj name="Visio" r:id="rId2" imgW="4534777" imgH="2842638" progId="Visio.Drawing.11">
                  <p:embed/>
                  <p:pic>
                    <p:nvPicPr>
                      <p:cNvPr id="70659" name="Object 1">
                        <a:extLst>
                          <a:ext uri="{FF2B5EF4-FFF2-40B4-BE49-F238E27FC236}">
                            <a16:creationId xmlns:a16="http://schemas.microsoft.com/office/drawing/2014/main" id="{503F79E1-ADC4-4F5A-AEBA-1DA801CB74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7350" y="2687638"/>
                        <a:ext cx="5741988" cy="360045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70660" name="组合 1">
            <a:extLst>
              <a:ext uri="{FF2B5EF4-FFF2-40B4-BE49-F238E27FC236}">
                <a16:creationId xmlns:a16="http://schemas.microsoft.com/office/drawing/2014/main" id="{065FB9B2-440C-4F57-A6B3-C6A273709649}"/>
              </a:ext>
            </a:extLst>
          </p:cNvPr>
          <p:cNvGrpSpPr>
            <a:grpSpLocks/>
          </p:cNvGrpSpPr>
          <p:nvPr/>
        </p:nvGrpSpPr>
        <p:grpSpPr bwMode="auto">
          <a:xfrm>
            <a:off x="2027239" y="1628776"/>
            <a:ext cx="8029575" cy="1031875"/>
            <a:chOff x="323528" y="1388483"/>
            <a:chExt cx="8640960" cy="1392445"/>
          </a:xfrm>
        </p:grpSpPr>
        <p:grpSp>
          <p:nvGrpSpPr>
            <p:cNvPr id="70661" name="组合 5">
              <a:extLst>
                <a:ext uri="{FF2B5EF4-FFF2-40B4-BE49-F238E27FC236}">
                  <a16:creationId xmlns:a16="http://schemas.microsoft.com/office/drawing/2014/main" id="{6B9E0435-0389-48A0-B03A-2167DE67F97B}"/>
                </a:ext>
              </a:extLst>
            </p:cNvPr>
            <p:cNvGrpSpPr>
              <a:grpSpLocks/>
            </p:cNvGrpSpPr>
            <p:nvPr/>
          </p:nvGrpSpPr>
          <p:grpSpPr bwMode="auto">
            <a:xfrm>
              <a:off x="323528" y="1388483"/>
              <a:ext cx="8640960" cy="1392445"/>
              <a:chOff x="709393" y="1772816"/>
              <a:chExt cx="7725216" cy="1487272"/>
            </a:xfrm>
          </p:grpSpPr>
          <p:sp>
            <p:nvSpPr>
              <p:cNvPr id="8" name="矩形 7">
                <a:extLst>
                  <a:ext uri="{FF2B5EF4-FFF2-40B4-BE49-F238E27FC236}">
                    <a16:creationId xmlns:a16="http://schemas.microsoft.com/office/drawing/2014/main" id="{E1A0FB78-7F17-4432-BD73-5233FA93E483}"/>
                  </a:ext>
                </a:extLst>
              </p:cNvPr>
              <p:cNvSpPr/>
              <p:nvPr/>
            </p:nvSpPr>
            <p:spPr>
              <a:xfrm>
                <a:off x="755213" y="1772816"/>
                <a:ext cx="7633576" cy="143922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L 形 8">
                <a:extLst>
                  <a:ext uri="{FF2B5EF4-FFF2-40B4-BE49-F238E27FC236}">
                    <a16:creationId xmlns:a16="http://schemas.microsoft.com/office/drawing/2014/main" id="{5A497DCE-D4F3-43B4-AE8E-103A46B8762C}"/>
                  </a:ext>
                </a:extLst>
              </p:cNvPr>
              <p:cNvSpPr/>
              <p:nvPr/>
            </p:nvSpPr>
            <p:spPr>
              <a:xfrm rot="5400000">
                <a:off x="696592" y="1785618"/>
                <a:ext cx="288302" cy="262700"/>
              </a:xfrm>
              <a:prstGeom prst="corner">
                <a:avLst>
                  <a:gd name="adj1" fmla="val 26554"/>
                  <a:gd name="adj2" fmla="val 21879"/>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L 形 9">
                <a:extLst>
                  <a:ext uri="{FF2B5EF4-FFF2-40B4-BE49-F238E27FC236}">
                    <a16:creationId xmlns:a16="http://schemas.microsoft.com/office/drawing/2014/main" id="{EBB26A47-1747-49E5-A31F-0E4472AD7676}"/>
                  </a:ext>
                </a:extLst>
              </p:cNvPr>
              <p:cNvSpPr/>
              <p:nvPr/>
            </p:nvSpPr>
            <p:spPr>
              <a:xfrm rot="16200000">
                <a:off x="8171693" y="2997172"/>
                <a:ext cx="263132" cy="262700"/>
              </a:xfrm>
              <a:prstGeom prst="corner">
                <a:avLst>
                  <a:gd name="adj1" fmla="val 30609"/>
                  <a:gd name="adj2" fmla="val 23906"/>
                </a:avLst>
              </a:prstGeom>
              <a:solidFill>
                <a:schemeClr val="accent2">
                  <a:lumMod val="90000"/>
                </a:schemeClr>
              </a:solidFill>
              <a:ln>
                <a:solidFill>
                  <a:schemeClr val="accent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70662" name="内容占位符 4">
              <a:extLst>
                <a:ext uri="{FF2B5EF4-FFF2-40B4-BE49-F238E27FC236}">
                  <a16:creationId xmlns:a16="http://schemas.microsoft.com/office/drawing/2014/main" id="{CCF71A1D-F683-442F-8203-43000DC4975B}"/>
                </a:ext>
              </a:extLst>
            </p:cNvPr>
            <p:cNvSpPr txBox="1">
              <a:spLocks/>
            </p:cNvSpPr>
            <p:nvPr/>
          </p:nvSpPr>
          <p:spPr bwMode="auto">
            <a:xfrm>
              <a:off x="375187" y="1405531"/>
              <a:ext cx="8537642" cy="134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29210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一种网络服务（不是组网技术）</a:t>
              </a:r>
            </a:p>
            <a:p>
              <a:pPr>
                <a:lnSpc>
                  <a:spcPct val="150000"/>
                </a:lnSpc>
                <a:buFont typeface="Wingdings" panose="05000000000000000000" pitchFamily="2" charset="2"/>
                <a:buChar char="Ø"/>
              </a:pPr>
              <a:r>
                <a:rPr lang="zh-CN" altLang="en-US" sz="1600" b="0">
                  <a:solidFill>
                    <a:schemeClr val="tx2"/>
                  </a:solidFill>
                  <a:latin typeface="Times New Roman" panose="02020603050405020304" pitchFamily="18" charset="0"/>
                </a:rPr>
                <a:t>交换式局域网技术是实现</a:t>
              </a:r>
              <a:r>
                <a:rPr lang="en-US" altLang="zh-CN" sz="1600" b="0">
                  <a:solidFill>
                    <a:schemeClr val="tx2"/>
                  </a:solidFill>
                  <a:latin typeface="Times New Roman" panose="02020603050405020304" pitchFamily="18" charset="0"/>
                </a:rPr>
                <a:t>VLAN</a:t>
              </a:r>
              <a:r>
                <a:rPr lang="zh-CN" altLang="en-US" sz="1600" b="0">
                  <a:solidFill>
                    <a:schemeClr val="tx2"/>
                  </a:solidFill>
                  <a:latin typeface="Times New Roman" panose="02020603050405020304" pitchFamily="18" charset="0"/>
                </a:rPr>
                <a:t>基础（用户与局域网资源一种逻辑组合）</a:t>
              </a:r>
            </a:p>
            <a:p>
              <a:pPr lvl="1">
                <a:lnSpc>
                  <a:spcPct val="150000"/>
                </a:lnSpc>
              </a:pPr>
              <a:endParaRPr lang="zh-CN" altLang="en-US" sz="1600" b="0">
                <a:solidFill>
                  <a:schemeClr val="tx2"/>
                </a:solidFill>
                <a:latin typeface="Times New Roman" panose="02020603050405020304" pitchFamily="18" charset="0"/>
              </a:endParaRPr>
            </a:p>
          </p:txBody>
        </p:sp>
      </p:gr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内容占位符 4">
            <a:extLst>
              <a:ext uri="{FF2B5EF4-FFF2-40B4-BE49-F238E27FC236}">
                <a16:creationId xmlns:a16="http://schemas.microsoft.com/office/drawing/2014/main" id="{C74AFBA7-F290-4208-9D7C-22BB1B9BEB9E}"/>
              </a:ext>
            </a:extLst>
          </p:cNvPr>
          <p:cNvSpPr txBox="1">
            <a:spLocks/>
          </p:cNvSpPr>
          <p:nvPr/>
        </p:nvSpPr>
        <p:spPr bwMode="auto">
          <a:xfrm>
            <a:off x="1738314" y="635001"/>
            <a:ext cx="8715375" cy="288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90488" indent="-90488">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nSpc>
                <a:spcPct val="150000"/>
              </a:lnSpc>
              <a:spcBef>
                <a:spcPts val="1200"/>
              </a:spcBef>
              <a:spcAft>
                <a:spcPts val="200"/>
              </a:spcAft>
              <a:buClr>
                <a:schemeClr val="accent1"/>
              </a:buClr>
              <a:buSzPct val="100000"/>
            </a:pPr>
            <a:r>
              <a:rPr lang="zh-CN" altLang="en-US" sz="2400" b="0" dirty="0">
                <a:solidFill>
                  <a:schemeClr val="tx2"/>
                </a:solidFill>
                <a:latin typeface="Times New Roman" panose="02020603050405020304" pitchFamily="18" charset="0"/>
              </a:rPr>
              <a:t>小结：</a:t>
            </a:r>
            <a:endParaRPr lang="en-US" altLang="zh-CN" sz="2400" b="0" dirty="0">
              <a:solidFill>
                <a:schemeClr val="tx2"/>
              </a:solidFill>
              <a:latin typeface="Times New Roman" panose="02020603050405020304" pitchFamily="18" charset="0"/>
            </a:endParaRPr>
          </a:p>
          <a:p>
            <a:pPr>
              <a:lnSpc>
                <a:spcPct val="150000"/>
              </a:lnSpc>
              <a:spcBef>
                <a:spcPts val="1200"/>
              </a:spcBef>
              <a:spcAft>
                <a:spcPts val="200"/>
              </a:spcAft>
              <a:buClr>
                <a:schemeClr val="accent1"/>
              </a:buClr>
              <a:buSzPct val="100000"/>
              <a:buFont typeface="Wingdings" panose="05000000000000000000" pitchFamily="2" charset="2"/>
              <a:buChar char="Ø"/>
            </a:pPr>
            <a:r>
              <a:rPr lang="zh-CN" altLang="en-US" sz="2400" b="0" dirty="0">
                <a:solidFill>
                  <a:schemeClr val="tx2"/>
                </a:solidFill>
                <a:latin typeface="Times New Roman" panose="02020603050405020304" pitchFamily="18" charset="0"/>
              </a:rPr>
              <a:t>交换技术应用于高性能局域网技术</a:t>
            </a:r>
          </a:p>
          <a:p>
            <a:pPr>
              <a:lnSpc>
                <a:spcPct val="150000"/>
              </a:lnSpc>
              <a:spcBef>
                <a:spcPts val="1200"/>
              </a:spcBef>
              <a:spcAft>
                <a:spcPts val="200"/>
              </a:spcAft>
              <a:buClr>
                <a:schemeClr val="accent1"/>
              </a:buClr>
              <a:buSzPct val="100000"/>
              <a:buFont typeface="Wingdings" panose="05000000000000000000" pitchFamily="2" charset="2"/>
              <a:buChar char="Ø"/>
            </a:pPr>
            <a:r>
              <a:rPr lang="zh-CN" altLang="en-US" sz="2400" b="0" dirty="0">
                <a:solidFill>
                  <a:schemeClr val="tx2"/>
                </a:solidFill>
                <a:latin typeface="Times New Roman" panose="02020603050405020304" pitchFamily="18" charset="0"/>
              </a:rPr>
              <a:t>网桥</a:t>
            </a:r>
            <a:endParaRPr lang="en-US" altLang="zh-CN" sz="2400" b="0" dirty="0">
              <a:solidFill>
                <a:schemeClr val="tx2"/>
              </a:solidFill>
              <a:latin typeface="Times New Roman" panose="02020603050405020304" pitchFamily="18" charset="0"/>
            </a:endParaRPr>
          </a:p>
          <a:p>
            <a:pPr lvl="1">
              <a:lnSpc>
                <a:spcPct val="150000"/>
              </a:lnSpc>
              <a:spcBef>
                <a:spcPts val="200"/>
              </a:spcBef>
              <a:spcAft>
                <a:spcPts val="400"/>
              </a:spcAft>
              <a:buClr>
                <a:schemeClr val="accent1"/>
              </a:buClr>
              <a:buFont typeface="Wingdings" panose="05000000000000000000" pitchFamily="2" charset="2"/>
              <a:buChar char="Ø"/>
            </a:pPr>
            <a:r>
              <a:rPr lang="zh-CN" altLang="en-US" sz="2000" b="0" dirty="0">
                <a:solidFill>
                  <a:schemeClr val="tx2"/>
                </a:solidFill>
                <a:latin typeface="Times New Roman" panose="02020603050405020304" pitchFamily="18" charset="0"/>
              </a:rPr>
              <a:t>互联两个不同数据链路层协议</a:t>
            </a:r>
            <a:endParaRPr lang="en-US" altLang="zh-CN" sz="2000" b="0" dirty="0">
              <a:solidFill>
                <a:schemeClr val="tx2"/>
              </a:solidFill>
              <a:latin typeface="Times New Roman" panose="02020603050405020304" pitchFamily="18" charset="0"/>
            </a:endParaRPr>
          </a:p>
          <a:p>
            <a:pPr lvl="1">
              <a:lnSpc>
                <a:spcPct val="150000"/>
              </a:lnSpc>
              <a:spcBef>
                <a:spcPts val="200"/>
              </a:spcBef>
              <a:spcAft>
                <a:spcPts val="400"/>
              </a:spcAft>
              <a:buClr>
                <a:schemeClr val="accent1"/>
              </a:buClr>
              <a:buFont typeface="Wingdings" panose="05000000000000000000" pitchFamily="2" charset="2"/>
              <a:buChar char="Ø"/>
            </a:pPr>
            <a:r>
              <a:rPr lang="zh-CN" altLang="en-US" sz="2000" b="0" dirty="0">
                <a:solidFill>
                  <a:schemeClr val="tx2"/>
                </a:solidFill>
                <a:latin typeface="Times New Roman" panose="02020603050405020304" pitchFamily="18" charset="0"/>
              </a:rPr>
              <a:t>以接收、存储、地址过滤与转发方式实现网络之间通信</a:t>
            </a:r>
            <a:endParaRPr lang="en-US" altLang="zh-CN" sz="2000" b="0" dirty="0">
              <a:solidFill>
                <a:schemeClr val="tx2"/>
              </a:solidFill>
              <a:latin typeface="Times New Roman" panose="02020603050405020304" pitchFamily="18" charset="0"/>
            </a:endParaRPr>
          </a:p>
          <a:p>
            <a:pPr lvl="1">
              <a:lnSpc>
                <a:spcPct val="150000"/>
              </a:lnSpc>
              <a:spcBef>
                <a:spcPts val="200"/>
              </a:spcBef>
              <a:spcAft>
                <a:spcPts val="400"/>
              </a:spcAft>
              <a:buClr>
                <a:schemeClr val="accent1"/>
              </a:buClr>
              <a:buFont typeface="Wingdings" panose="05000000000000000000" pitchFamily="2" charset="2"/>
              <a:buChar char="Ø"/>
            </a:pPr>
            <a:r>
              <a:rPr lang="zh-CN" altLang="en-US" sz="2000" b="0" dirty="0">
                <a:solidFill>
                  <a:schemeClr val="tx2"/>
                </a:solidFill>
                <a:latin typeface="Times New Roman" panose="02020603050405020304" pitchFamily="18" charset="0"/>
              </a:rPr>
              <a:t>分隔两个网络之间的广播通信量</a:t>
            </a:r>
            <a:endParaRPr lang="en-US" altLang="zh-CN" sz="2000" b="0" dirty="0">
              <a:solidFill>
                <a:schemeClr val="tx2"/>
              </a:solidFill>
              <a:latin typeface="Times New Roman" panose="02020603050405020304" pitchFamily="18" charset="0"/>
            </a:endParaRPr>
          </a:p>
          <a:p>
            <a:pPr>
              <a:lnSpc>
                <a:spcPct val="150000"/>
              </a:lnSpc>
              <a:spcBef>
                <a:spcPts val="1200"/>
              </a:spcBef>
              <a:spcAft>
                <a:spcPts val="200"/>
              </a:spcAft>
              <a:buClr>
                <a:schemeClr val="accent1"/>
              </a:buClr>
              <a:buSzPct val="100000"/>
              <a:buFont typeface="Wingdings" panose="05000000000000000000" pitchFamily="2" charset="2"/>
              <a:buChar char="Ø"/>
            </a:pPr>
            <a:r>
              <a:rPr lang="zh-CN" altLang="en-US" sz="2400" b="0" dirty="0">
                <a:solidFill>
                  <a:schemeClr val="tx2"/>
                </a:solidFill>
                <a:latin typeface="Times New Roman" panose="02020603050405020304" pitchFamily="18" charset="0"/>
              </a:rPr>
              <a:t>交换机</a:t>
            </a:r>
            <a:endParaRPr lang="en-US" altLang="zh-CN" sz="2400" b="0" dirty="0">
              <a:solidFill>
                <a:schemeClr val="tx2"/>
              </a:solidFill>
              <a:latin typeface="Times New Roman" panose="02020603050405020304" pitchFamily="18" charset="0"/>
            </a:endParaRPr>
          </a:p>
          <a:p>
            <a:pPr lvl="2">
              <a:lnSpc>
                <a:spcPct val="150000"/>
              </a:lnSpc>
              <a:spcBef>
                <a:spcPts val="200"/>
              </a:spcBef>
              <a:spcAft>
                <a:spcPts val="400"/>
              </a:spcAft>
              <a:buClr>
                <a:schemeClr val="accent1"/>
              </a:buClr>
              <a:buFont typeface="Wingdings" panose="05000000000000000000" pitchFamily="2" charset="2"/>
              <a:buChar char="Ø"/>
            </a:pPr>
            <a:r>
              <a:rPr lang="zh-CN" altLang="en-US" sz="2200" b="0" dirty="0">
                <a:solidFill>
                  <a:schemeClr val="tx2"/>
                </a:solidFill>
                <a:latin typeface="Times New Roman" panose="02020603050405020304" pitchFamily="18" charset="0"/>
              </a:rPr>
              <a:t>帧的交换方式：直接转发、存储转发、改进的直接转发</a:t>
            </a:r>
            <a:endParaRPr lang="en-US" altLang="zh-CN" sz="2200" b="0" dirty="0">
              <a:solidFill>
                <a:schemeClr val="tx2"/>
              </a:solidFill>
              <a:latin typeface="Times New Roman" panose="02020603050405020304" pitchFamily="18" charset="0"/>
            </a:endParaRPr>
          </a:p>
          <a:p>
            <a:pPr lvl="2">
              <a:lnSpc>
                <a:spcPct val="150000"/>
              </a:lnSpc>
              <a:spcBef>
                <a:spcPts val="200"/>
              </a:spcBef>
              <a:spcAft>
                <a:spcPts val="400"/>
              </a:spcAft>
              <a:buClr>
                <a:schemeClr val="accent1"/>
              </a:buClr>
              <a:buFont typeface="Wingdings" panose="05000000000000000000" pitchFamily="2" charset="2"/>
              <a:buChar char="Ø"/>
            </a:pPr>
            <a:r>
              <a:rPr lang="zh-CN" altLang="en-US" sz="2200" b="0" dirty="0">
                <a:solidFill>
                  <a:schemeClr val="tx2"/>
                </a:solidFill>
                <a:latin typeface="Times New Roman" panose="02020603050405020304" pitchFamily="18" charset="0"/>
              </a:rPr>
              <a:t>虚拟局域网</a:t>
            </a:r>
            <a:r>
              <a:rPr lang="en-US" altLang="zh-CN" sz="2200" b="0" dirty="0">
                <a:solidFill>
                  <a:schemeClr val="tx2"/>
                </a:solidFill>
                <a:latin typeface="Times New Roman" panose="02020603050405020304" pitchFamily="18" charset="0"/>
              </a:rPr>
              <a:t>VLAN</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135734"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微软雅黑" panose="020B0503020204020204" pitchFamily="34" charset="-122"/>
                <a:ea typeface="微软雅黑" panose="020B0503020204020204" pitchFamily="34" charset="-122"/>
                <a:cs typeface="微软雅黑" panose="020B0503020204020204" pitchFamily="34" charset="-122"/>
                <a:sym typeface="+mn-ea"/>
              </a:rPr>
              <a:t>5.2.1 </a:t>
            </a:r>
            <a:r>
              <a:rPr lang="zh-CN" altLang="en-US" sz="2200" b="1" dirty="0">
                <a:latin typeface="微软雅黑" panose="020B0503020204020204" pitchFamily="34" charset="-122"/>
                <a:ea typeface="微软雅黑" panose="020B0503020204020204" pitchFamily="34" charset="-122"/>
                <a:cs typeface="微软雅黑" panose="020B0503020204020204" pitchFamily="34" charset="-122"/>
                <a:sym typeface="+mn-ea"/>
              </a:rPr>
              <a:t>数据链路层协议模型</a:t>
            </a:r>
          </a:p>
        </p:txBody>
      </p:sp>
      <p:graphicFrame>
        <p:nvGraphicFramePr>
          <p:cNvPr id="15" name="Object 3">
            <a:extLst>
              <a:ext uri="{FF2B5EF4-FFF2-40B4-BE49-F238E27FC236}">
                <a16:creationId xmlns:a16="http://schemas.microsoft.com/office/drawing/2014/main" id="{4DFF2179-9EB8-4CC1-937E-B6D96C419400}"/>
              </a:ext>
            </a:extLst>
          </p:cNvPr>
          <p:cNvGraphicFramePr>
            <a:graphicFrameLocks noChangeAspect="1"/>
          </p:cNvGraphicFramePr>
          <p:nvPr>
            <p:extLst>
              <p:ext uri="{D42A27DB-BD31-4B8C-83A1-F6EECF244321}">
                <p14:modId xmlns:p14="http://schemas.microsoft.com/office/powerpoint/2010/main" val="2003454796"/>
              </p:ext>
            </p:extLst>
          </p:nvPr>
        </p:nvGraphicFramePr>
        <p:xfrm>
          <a:off x="2855912" y="1990599"/>
          <a:ext cx="6480175" cy="3617912"/>
        </p:xfrm>
        <a:graphic>
          <a:graphicData uri="http://schemas.openxmlformats.org/presentationml/2006/ole">
            <mc:AlternateContent xmlns:mc="http://schemas.openxmlformats.org/markup-compatibility/2006">
              <mc:Choice xmlns:v="urn:schemas-microsoft-com:vml" Requires="v">
                <p:oleObj name="Visio" r:id="rId2" imgW="3799157" imgH="2119333" progId="Visio.Drawing.11">
                  <p:embed/>
                </p:oleObj>
              </mc:Choice>
              <mc:Fallback>
                <p:oleObj name="Visio" r:id="rId2" imgW="3799157" imgH="2119333" progId="Visio.Drawing.11">
                  <p:embed/>
                  <p:pic>
                    <p:nvPicPr>
                      <p:cNvPr id="15" name="Object 3">
                        <a:extLst>
                          <a:ext uri="{FF2B5EF4-FFF2-40B4-BE49-F238E27FC236}">
                            <a16:creationId xmlns:a16="http://schemas.microsoft.com/office/drawing/2014/main" id="{4DFF2179-9EB8-4CC1-937E-B6D96C4194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5912" y="1990599"/>
                        <a:ext cx="6480175" cy="361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460491245"/>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861374"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微软雅黑" panose="020B0503020204020204" pitchFamily="34" charset="-122"/>
                <a:ea typeface="微软雅黑" panose="020B0503020204020204" pitchFamily="34" charset="-122"/>
                <a:cs typeface="微软雅黑" panose="020B0503020204020204" pitchFamily="34" charset="-122"/>
                <a:sym typeface="+mn-ea"/>
              </a:rPr>
              <a:t>5.2.2 </a:t>
            </a:r>
            <a:r>
              <a:rPr lang="zh-CN" altLang="en-US" sz="2200" b="1" dirty="0">
                <a:latin typeface="微软雅黑" panose="020B0503020204020204" pitchFamily="34" charset="-122"/>
                <a:ea typeface="微软雅黑" panose="020B0503020204020204" pitchFamily="34" charset="-122"/>
                <a:cs typeface="微软雅黑" panose="020B0503020204020204" pitchFamily="34" charset="-122"/>
                <a:sym typeface="+mn-ea"/>
              </a:rPr>
              <a:t>单帧停止等待协议</a:t>
            </a:r>
            <a:r>
              <a:rPr lang="en-US" altLang="zh-CN" sz="2200" b="1"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2200" b="1" dirty="0">
                <a:latin typeface="微软雅黑" panose="020B0503020204020204" pitchFamily="34" charset="-122"/>
                <a:ea typeface="微软雅黑" panose="020B0503020204020204" pitchFamily="34" charset="-122"/>
                <a:cs typeface="微软雅黑" panose="020B0503020204020204" pitchFamily="34" charset="-122"/>
                <a:sym typeface="+mn-ea"/>
              </a:rPr>
              <a:t>协议内容</a:t>
            </a:r>
          </a:p>
        </p:txBody>
      </p:sp>
      <p:grpSp>
        <p:nvGrpSpPr>
          <p:cNvPr id="15" name="组合 1">
            <a:extLst>
              <a:ext uri="{FF2B5EF4-FFF2-40B4-BE49-F238E27FC236}">
                <a16:creationId xmlns:a16="http://schemas.microsoft.com/office/drawing/2014/main" id="{CBE1BB25-2900-45BA-BD72-5A89A64BB8F7}"/>
              </a:ext>
            </a:extLst>
          </p:cNvPr>
          <p:cNvGrpSpPr>
            <a:grpSpLocks/>
          </p:cNvGrpSpPr>
          <p:nvPr/>
        </p:nvGrpSpPr>
        <p:grpSpPr bwMode="auto">
          <a:xfrm>
            <a:off x="1703387" y="1972237"/>
            <a:ext cx="8785225" cy="1912938"/>
            <a:chOff x="283283" y="2161079"/>
            <a:chExt cx="8640959" cy="1913623"/>
          </a:xfrm>
        </p:grpSpPr>
        <p:grpSp>
          <p:nvGrpSpPr>
            <p:cNvPr id="16" name="组合 6">
              <a:extLst>
                <a:ext uri="{FF2B5EF4-FFF2-40B4-BE49-F238E27FC236}">
                  <a16:creationId xmlns:a16="http://schemas.microsoft.com/office/drawing/2014/main" id="{127E5BF0-D96F-47C2-9B2B-D0457462E532}"/>
                </a:ext>
              </a:extLst>
            </p:cNvPr>
            <p:cNvGrpSpPr>
              <a:grpSpLocks/>
            </p:cNvGrpSpPr>
            <p:nvPr/>
          </p:nvGrpSpPr>
          <p:grpSpPr bwMode="auto">
            <a:xfrm>
              <a:off x="283283" y="2161079"/>
              <a:ext cx="8640959" cy="1913623"/>
              <a:chOff x="709393" y="1772816"/>
              <a:chExt cx="7725216" cy="1487272"/>
            </a:xfrm>
          </p:grpSpPr>
          <p:sp>
            <p:nvSpPr>
              <p:cNvPr id="18" name="矩形 17">
                <a:extLst>
                  <a:ext uri="{FF2B5EF4-FFF2-40B4-BE49-F238E27FC236}">
                    <a16:creationId xmlns:a16="http://schemas.microsoft.com/office/drawing/2014/main" id="{DBEC7015-E6E7-4A41-9156-5704E335CDC6}"/>
                  </a:ext>
                </a:extLst>
              </p:cNvPr>
              <p:cNvSpPr/>
              <p:nvPr/>
            </p:nvSpPr>
            <p:spPr>
              <a:xfrm>
                <a:off x="755459" y="1772816"/>
                <a:ext cx="7633083" cy="1440370"/>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L 形 18">
                <a:extLst>
                  <a:ext uri="{FF2B5EF4-FFF2-40B4-BE49-F238E27FC236}">
                    <a16:creationId xmlns:a16="http://schemas.microsoft.com/office/drawing/2014/main" id="{14C97D76-985F-4885-9850-3111A1472697}"/>
                  </a:ext>
                </a:extLst>
              </p:cNvPr>
              <p:cNvSpPr/>
              <p:nvPr/>
            </p:nvSpPr>
            <p:spPr>
              <a:xfrm rot="5400000">
                <a:off x="696822" y="1785387"/>
                <a:ext cx="287581" cy="262440"/>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L 形 19">
                <a:extLst>
                  <a:ext uri="{FF2B5EF4-FFF2-40B4-BE49-F238E27FC236}">
                    <a16:creationId xmlns:a16="http://schemas.microsoft.com/office/drawing/2014/main" id="{3E720DFF-35AA-4B6E-B3D7-2E7EA59E799F}"/>
                  </a:ext>
                </a:extLst>
              </p:cNvPr>
              <p:cNvSpPr/>
              <p:nvPr/>
            </p:nvSpPr>
            <p:spPr>
              <a:xfrm rot="16200000">
                <a:off x="8171941" y="2997420"/>
                <a:ext cx="262896" cy="262440"/>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7" name="内容占位符 4">
              <a:extLst>
                <a:ext uri="{FF2B5EF4-FFF2-40B4-BE49-F238E27FC236}">
                  <a16:creationId xmlns:a16="http://schemas.microsoft.com/office/drawing/2014/main" id="{363826F4-DCFC-48B3-8F31-7549EC7A0D81}"/>
                </a:ext>
              </a:extLst>
            </p:cNvPr>
            <p:cNvSpPr txBox="1">
              <a:spLocks/>
            </p:cNvSpPr>
            <p:nvPr/>
          </p:nvSpPr>
          <p:spPr bwMode="auto">
            <a:xfrm>
              <a:off x="334505" y="2163450"/>
              <a:ext cx="8537642" cy="1850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发送方每次发送一帧后，需要等待确认帧返回，再发送下一帧</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发送方收到否认帧（数据帧错），重新发送出错的数据帧</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优点：协议简单、容易实现</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rPr>
                <a:t>缺点：帧传输效率低下</a:t>
              </a:r>
              <a:endParaRPr kumimoji="0" lang="en-US" altLang="zh-CN" sz="1800" b="0" i="0" u="none" strike="noStrike" kern="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endParaRPr>
            </a:p>
          </p:txBody>
        </p:sp>
      </p:grpSp>
      <p:graphicFrame>
        <p:nvGraphicFramePr>
          <p:cNvPr id="21" name="Object 3">
            <a:extLst>
              <a:ext uri="{FF2B5EF4-FFF2-40B4-BE49-F238E27FC236}">
                <a16:creationId xmlns:a16="http://schemas.microsoft.com/office/drawing/2014/main" id="{FFDF4FBE-98C5-43F5-BEE9-6D668CF26871}"/>
              </a:ext>
            </a:extLst>
          </p:cNvPr>
          <p:cNvGraphicFramePr>
            <a:graphicFrameLocks noChangeAspect="1"/>
          </p:cNvGraphicFramePr>
          <p:nvPr>
            <p:extLst>
              <p:ext uri="{D42A27DB-BD31-4B8C-83A1-F6EECF244321}">
                <p14:modId xmlns:p14="http://schemas.microsoft.com/office/powerpoint/2010/main" val="2884530353"/>
              </p:ext>
            </p:extLst>
          </p:nvPr>
        </p:nvGraphicFramePr>
        <p:xfrm>
          <a:off x="2747962" y="4064562"/>
          <a:ext cx="6696075" cy="1539875"/>
        </p:xfrm>
        <a:graphic>
          <a:graphicData uri="http://schemas.openxmlformats.org/presentationml/2006/ole">
            <mc:AlternateContent xmlns:mc="http://schemas.openxmlformats.org/markup-compatibility/2006">
              <mc:Choice xmlns:v="urn:schemas-microsoft-com:vml" Requires="v">
                <p:oleObj name="Visio" r:id="rId3" imgW="4960957" imgH="1234764" progId="Visio.Drawing.11">
                  <p:embed/>
                </p:oleObj>
              </mc:Choice>
              <mc:Fallback>
                <p:oleObj name="Visio" r:id="rId3" imgW="4960957" imgH="1234764" progId="Visio.Drawing.11">
                  <p:embed/>
                  <p:pic>
                    <p:nvPicPr>
                      <p:cNvPr id="21" name="Object 3">
                        <a:extLst>
                          <a:ext uri="{FF2B5EF4-FFF2-40B4-BE49-F238E27FC236}">
                            <a16:creationId xmlns:a16="http://schemas.microsoft.com/office/drawing/2014/main" id="{FFDF4FBE-98C5-43F5-BEE9-6D668CF268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7962" y="4064562"/>
                        <a:ext cx="6696075" cy="153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46496551"/>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noProof="1"/>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noProof="1"/>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noProof="1"/>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zh-CN" sz="2800" b="1" noProof="1">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zh-CN" sz="2200" b="1" noProof="1">
                <a:latin typeface="微软雅黑" panose="020B0503020204020204" pitchFamily="34" charset="-122"/>
                <a:ea typeface="微软雅黑" panose="020B0503020204020204" pitchFamily="34" charset="-122"/>
                <a:cs typeface="微软雅黑" panose="020B0503020204020204" pitchFamily="34" charset="-122"/>
                <a:sym typeface="+mn-ea"/>
              </a:rPr>
              <a:t>5.2.2 单帧停止等待协议-协议内容</a:t>
            </a:r>
          </a:p>
        </p:txBody>
      </p:sp>
      <p:grpSp>
        <p:nvGrpSpPr>
          <p:cNvPr id="16" name="组合 14">
            <a:extLst>
              <a:ext uri="{FF2B5EF4-FFF2-40B4-BE49-F238E27FC236}">
                <a16:creationId xmlns:a16="http://schemas.microsoft.com/office/drawing/2014/main" id="{54A84A74-CE23-4A07-A915-873B48965C23}"/>
              </a:ext>
            </a:extLst>
          </p:cNvPr>
          <p:cNvGrpSpPr>
            <a:grpSpLocks/>
          </p:cNvGrpSpPr>
          <p:nvPr/>
        </p:nvGrpSpPr>
        <p:grpSpPr bwMode="auto">
          <a:xfrm>
            <a:off x="1924704" y="2050799"/>
            <a:ext cx="4243388" cy="4292600"/>
            <a:chOff x="709393" y="1772816"/>
            <a:chExt cx="7725214" cy="1453304"/>
          </a:xfrm>
        </p:grpSpPr>
        <p:sp>
          <p:nvSpPr>
            <p:cNvPr id="17" name="矩形 16">
              <a:extLst>
                <a:ext uri="{FF2B5EF4-FFF2-40B4-BE49-F238E27FC236}">
                  <a16:creationId xmlns:a16="http://schemas.microsoft.com/office/drawing/2014/main" id="{E6ACBF20-C64D-4CFD-A8F6-AEFD7D5E7064}"/>
                </a:ext>
              </a:extLst>
            </p:cNvPr>
            <p:cNvSpPr/>
            <p:nvPr/>
          </p:nvSpPr>
          <p:spPr>
            <a:xfrm>
              <a:off x="755634" y="1772816"/>
              <a:ext cx="7632731" cy="1440405"/>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sz="1800" b="1" i="0" u="none" strike="noStrike" kern="0" cap="none" spc="0" normalizeH="0" baseline="0" noProof="1">
                <a:ln>
                  <a:noFill/>
                </a:ln>
                <a:solidFill>
                  <a:prstClr val="white"/>
                </a:solidFill>
                <a:effectLst/>
                <a:uLnTx/>
                <a:uFillTx/>
                <a:latin typeface="Calibri" panose="020F0502020204030204"/>
                <a:ea typeface="+mn-ea"/>
                <a:cs typeface="+mn-cs"/>
              </a:endParaRPr>
            </a:p>
          </p:txBody>
        </p:sp>
        <p:sp>
          <p:nvSpPr>
            <p:cNvPr id="18" name="L 形 17">
              <a:extLst>
                <a:ext uri="{FF2B5EF4-FFF2-40B4-BE49-F238E27FC236}">
                  <a16:creationId xmlns:a16="http://schemas.microsoft.com/office/drawing/2014/main" id="{96BCC9A3-A784-4AA8-A79F-A588A6415E2A}"/>
                </a:ext>
              </a:extLst>
            </p:cNvPr>
            <p:cNvSpPr/>
            <p:nvPr/>
          </p:nvSpPr>
          <p:spPr>
            <a:xfrm rot="5400000">
              <a:off x="696853" y="1785357"/>
              <a:ext cx="288081" cy="262999"/>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sz="1800" b="1" i="0" u="none" strike="noStrike" kern="0" cap="none" spc="0" normalizeH="0" baseline="0" noProof="1">
                <a:ln>
                  <a:noFill/>
                </a:ln>
                <a:solidFill>
                  <a:prstClr val="white"/>
                </a:solidFill>
                <a:effectLst/>
                <a:uLnTx/>
                <a:uFillTx/>
                <a:latin typeface="Calibri" panose="020F0502020204030204"/>
                <a:ea typeface="+mn-ea"/>
                <a:cs typeface="+mn-cs"/>
              </a:endParaRPr>
            </a:p>
          </p:txBody>
        </p:sp>
        <p:sp>
          <p:nvSpPr>
            <p:cNvPr id="19" name="L 形 18">
              <a:extLst>
                <a:ext uri="{FF2B5EF4-FFF2-40B4-BE49-F238E27FC236}">
                  <a16:creationId xmlns:a16="http://schemas.microsoft.com/office/drawing/2014/main" id="{C71A0FAB-83FA-4FF5-B529-67191218B638}"/>
                </a:ext>
              </a:extLst>
            </p:cNvPr>
            <p:cNvSpPr/>
            <p:nvPr/>
          </p:nvSpPr>
          <p:spPr>
            <a:xfrm rot="16200000">
              <a:off x="8171429" y="2962942"/>
              <a:ext cx="263358" cy="262999"/>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zh-CN" sz="1800" b="1" i="0" u="none" strike="noStrike" kern="0" cap="none" spc="0" normalizeH="0" baseline="0" noProof="1">
                <a:ln>
                  <a:noFill/>
                </a:ln>
                <a:solidFill>
                  <a:prstClr val="white"/>
                </a:solidFill>
                <a:effectLst/>
                <a:uLnTx/>
                <a:uFillTx/>
                <a:latin typeface="Calibri" panose="020F0502020204030204"/>
                <a:ea typeface="+mn-ea"/>
                <a:cs typeface="+mn-cs"/>
              </a:endParaRPr>
            </a:p>
          </p:txBody>
        </p:sp>
      </p:grpSp>
      <p:sp>
        <p:nvSpPr>
          <p:cNvPr id="20" name="内容占位符 4">
            <a:extLst>
              <a:ext uri="{FF2B5EF4-FFF2-40B4-BE49-F238E27FC236}">
                <a16:creationId xmlns:a16="http://schemas.microsoft.com/office/drawing/2014/main" id="{1F642682-F05B-4C34-8A6C-7EC2ADD00F64}"/>
              </a:ext>
            </a:extLst>
          </p:cNvPr>
          <p:cNvSpPr txBox="1">
            <a:spLocks/>
          </p:cNvSpPr>
          <p:nvPr/>
        </p:nvSpPr>
        <p:spPr bwMode="auto">
          <a:xfrm>
            <a:off x="1981854" y="2012699"/>
            <a:ext cx="432435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fontAlgn="base">
              <a:lnSpc>
                <a:spcPct val="150000"/>
              </a:lnSpc>
              <a:spcBef>
                <a:spcPct val="0"/>
              </a:spcBef>
              <a:spcAft>
                <a:spcPct val="0"/>
              </a:spcAft>
              <a:buFont typeface="Wingdings" panose="05000000000000000000" pitchFamily="2" charset="2"/>
              <a:buChar char="Ø"/>
            </a:pPr>
            <a:r>
              <a:rPr lang="zh-CN" sz="2000" b="0" noProof="1">
                <a:solidFill>
                  <a:srgbClr val="000000"/>
                </a:solidFill>
                <a:latin typeface="Times New Roman" panose="02020603050405020304" pitchFamily="18" charset="0"/>
                <a:cs typeface="Times New Roman" panose="02020603050405020304" pitchFamily="18" charset="0"/>
              </a:rPr>
              <a:t>帧传输总延时</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T</a:t>
            </a:r>
            <a:r>
              <a:rPr lang="zh-CN" sz="2000" b="0" i="1" noProof="1">
                <a:solidFill>
                  <a:srgbClr val="000000"/>
                </a:solidFill>
                <a:latin typeface="Times New Roman" panose="02020603050405020304" pitchFamily="18" charset="0"/>
                <a:cs typeface="Times New Roman" panose="02020603050405020304" pitchFamily="18" charset="0"/>
              </a:rPr>
              <a:t> </a:t>
            </a:r>
            <a:r>
              <a:rPr lang="zh-CN" sz="2000" b="0" noProof="1">
                <a:solidFill>
                  <a:srgbClr val="000000"/>
                </a:solidFill>
                <a:latin typeface="Times New Roman" panose="02020603050405020304" pitchFamily="18" charset="0"/>
                <a:cs typeface="Times New Roman" panose="02020603050405020304" pitchFamily="18" charset="0"/>
              </a:rPr>
              <a:t>：</a:t>
            </a:r>
          </a:p>
          <a:p>
            <a:pPr fontAlgn="base">
              <a:lnSpc>
                <a:spcPct val="150000"/>
              </a:lnSpc>
              <a:spcBef>
                <a:spcPct val="0"/>
              </a:spcBef>
              <a:spcAft>
                <a:spcPct val="0"/>
              </a:spcAft>
            </a:pP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T</a:t>
            </a:r>
            <a:r>
              <a:rPr lang="zh-CN" sz="2000" b="0" i="1" noProof="1">
                <a:solidFill>
                  <a:srgbClr val="000000"/>
                </a:solidFill>
                <a:latin typeface="Times New Roman" panose="02020603050405020304" pitchFamily="18" charset="0"/>
                <a:cs typeface="Times New Roman" panose="02020603050405020304" pitchFamily="18" charset="0"/>
              </a:rPr>
              <a:t> = t</a:t>
            </a:r>
            <a:r>
              <a:rPr lang="zh-CN" sz="2000" b="0" i="1" baseline="-25000" noProof="1">
                <a:solidFill>
                  <a:srgbClr val="000000"/>
                </a:solidFill>
                <a:latin typeface="Times New Roman" panose="02020603050405020304" pitchFamily="18" charset="0"/>
                <a:cs typeface="Times New Roman" panose="02020603050405020304" pitchFamily="18" charset="0"/>
              </a:rPr>
              <a:t>p</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f</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pr</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a</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p</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pr</a:t>
            </a:r>
            <a:r>
              <a:rPr lang="zh-CN" sz="2000" b="0" i="1" noProof="1">
                <a:solidFill>
                  <a:srgbClr val="000000"/>
                </a:solidFill>
                <a:latin typeface="Times New Roman" panose="02020603050405020304" pitchFamily="18" charset="0"/>
                <a:cs typeface="Times New Roman" panose="02020603050405020304" pitchFamily="18" charset="0"/>
              </a:rPr>
              <a:t> = 2t</a:t>
            </a:r>
            <a:r>
              <a:rPr lang="zh-CN" sz="2000" b="0" i="1" baseline="-25000" noProof="1">
                <a:solidFill>
                  <a:srgbClr val="000000"/>
                </a:solidFill>
                <a:latin typeface="Times New Roman" panose="02020603050405020304" pitchFamily="18" charset="0"/>
                <a:cs typeface="Times New Roman" panose="02020603050405020304" pitchFamily="18" charset="0"/>
              </a:rPr>
              <a:t>p</a:t>
            </a:r>
            <a:r>
              <a:rPr lang="zh-CN" sz="2000" b="0" i="1" noProof="1">
                <a:solidFill>
                  <a:srgbClr val="000000"/>
                </a:solidFill>
                <a:latin typeface="Times New Roman" panose="02020603050405020304" pitchFamily="18" charset="0"/>
                <a:cs typeface="Times New Roman" panose="02020603050405020304" pitchFamily="18" charset="0"/>
              </a:rPr>
              <a:t>+2t</a:t>
            </a:r>
            <a:r>
              <a:rPr lang="zh-CN" sz="2000" b="0" i="1" baseline="-25000" noProof="1">
                <a:solidFill>
                  <a:srgbClr val="000000"/>
                </a:solidFill>
                <a:latin typeface="Times New Roman" panose="02020603050405020304" pitchFamily="18" charset="0"/>
                <a:cs typeface="Times New Roman" panose="02020603050405020304" pitchFamily="18" charset="0"/>
              </a:rPr>
              <a:t>pr</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f</a:t>
            </a: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a                                        </a:t>
            </a:r>
            <a:r>
              <a:rPr lang="zh-CN" b="0" noProof="1">
                <a:solidFill>
                  <a:srgbClr val="000000"/>
                </a:solidFill>
                <a:latin typeface="Times New Roman" panose="02020603050405020304" pitchFamily="18" charset="0"/>
                <a:cs typeface="Times New Roman" panose="02020603050405020304" pitchFamily="18" charset="0"/>
              </a:rPr>
              <a:t>（式1）</a:t>
            </a:r>
            <a:endParaRPr lang="zh-CN" sz="2000" b="0" baseline="-25000" noProof="1">
              <a:solidFill>
                <a:srgbClr val="000000"/>
              </a:solidFill>
              <a:latin typeface="Times New Roman" panose="02020603050405020304" pitchFamily="18" charset="0"/>
              <a:cs typeface="Times New Roman" panose="02020603050405020304" pitchFamily="18" charset="0"/>
            </a:endParaRPr>
          </a:p>
          <a:p>
            <a:pPr fontAlgn="base">
              <a:lnSpc>
                <a:spcPct val="150000"/>
              </a:lnSpc>
              <a:spcBef>
                <a:spcPct val="0"/>
              </a:spcBef>
              <a:spcAft>
                <a:spcPct val="0"/>
              </a:spcAft>
            </a:pP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T </a:t>
            </a:r>
            <a:r>
              <a:rPr lang="zh-CN" sz="2000" b="0" noProof="1">
                <a:solidFill>
                  <a:srgbClr val="000000"/>
                </a:solidFill>
                <a:latin typeface="Times New Roman" panose="02020603050405020304" pitchFamily="18" charset="0"/>
                <a:cs typeface="Times New Roman" panose="02020603050405020304" pitchFamily="18" charset="0"/>
              </a:rPr>
              <a:t>≈</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f</a:t>
            </a:r>
            <a:r>
              <a:rPr lang="zh-CN" sz="2000" b="0" noProof="1">
                <a:solidFill>
                  <a:srgbClr val="000000"/>
                </a:solidFill>
                <a:latin typeface="Times New Roman" panose="02020603050405020304" pitchFamily="18" charset="0"/>
                <a:cs typeface="Times New Roman" panose="02020603050405020304" pitchFamily="18" charset="0"/>
              </a:rPr>
              <a:t>+</a:t>
            </a:r>
            <a:r>
              <a:rPr lang="zh-CN" sz="2000" b="0" i="1" noProof="1">
                <a:solidFill>
                  <a:srgbClr val="000000"/>
                </a:solidFill>
                <a:latin typeface="Times New Roman" panose="02020603050405020304" pitchFamily="18" charset="0"/>
                <a:cs typeface="Times New Roman" panose="02020603050405020304" pitchFamily="18" charset="0"/>
              </a:rPr>
              <a:t>2t</a:t>
            </a:r>
            <a:r>
              <a:rPr lang="zh-CN" sz="2000" b="0" i="1" baseline="-25000" noProof="1">
                <a:solidFill>
                  <a:srgbClr val="000000"/>
                </a:solidFill>
                <a:latin typeface="Times New Roman" panose="02020603050405020304" pitchFamily="18" charset="0"/>
                <a:cs typeface="Times New Roman" panose="02020603050405020304" pitchFamily="18" charset="0"/>
              </a:rPr>
              <a:t>p	     </a:t>
            </a:r>
            <a:r>
              <a:rPr lang="zh-CN" b="0" noProof="1">
                <a:solidFill>
                  <a:srgbClr val="000000"/>
                </a:solidFill>
                <a:latin typeface="Times New Roman" panose="02020603050405020304" pitchFamily="18" charset="0"/>
                <a:cs typeface="Times New Roman" panose="02020603050405020304" pitchFamily="18" charset="0"/>
              </a:rPr>
              <a:t>（式2）</a:t>
            </a:r>
            <a:endParaRPr lang="zh-CN" sz="2000" b="0" i="1" baseline="-25000" noProof="1">
              <a:solidFill>
                <a:srgbClr val="000000"/>
              </a:solidFill>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buFont typeface="Wingdings" panose="05000000000000000000" pitchFamily="2" charset="2"/>
              <a:buChar char="Ø"/>
            </a:pPr>
            <a:r>
              <a:rPr lang="zh-CN" sz="2000" b="0" noProof="1">
                <a:solidFill>
                  <a:srgbClr val="000000"/>
                </a:solidFill>
                <a:latin typeface="Times New Roman" panose="02020603050405020304" pitchFamily="18" charset="0"/>
                <a:cs typeface="Times New Roman" panose="02020603050405020304" pitchFamily="18" charset="0"/>
              </a:rPr>
              <a:t>帧传输效率</a:t>
            </a:r>
            <a:r>
              <a:rPr lang="zh-CN" sz="2000" b="0" i="1" noProof="1">
                <a:solidFill>
                  <a:srgbClr val="000000"/>
                </a:solidFill>
                <a:latin typeface="Times New Roman" panose="02020603050405020304" pitchFamily="18" charset="0"/>
                <a:cs typeface="Times New Roman" panose="02020603050405020304" pitchFamily="18" charset="0"/>
              </a:rPr>
              <a:t>U</a:t>
            </a:r>
            <a:r>
              <a:rPr lang="zh-CN" sz="2000" b="0" noProof="1">
                <a:solidFill>
                  <a:srgbClr val="000000"/>
                </a:solidFill>
                <a:latin typeface="Times New Roman" panose="02020603050405020304" pitchFamily="18" charset="0"/>
                <a:cs typeface="Times New Roman" panose="02020603050405020304" pitchFamily="18" charset="0"/>
              </a:rPr>
              <a:t>：</a:t>
            </a:r>
          </a:p>
          <a:p>
            <a:pPr eaLnBrk="0" fontAlgn="base" hangingPunct="0">
              <a:lnSpc>
                <a:spcPct val="150000"/>
              </a:lnSpc>
              <a:spcBef>
                <a:spcPct val="0"/>
              </a:spcBef>
              <a:spcAft>
                <a:spcPct val="0"/>
              </a:spcAft>
            </a:pPr>
            <a:r>
              <a:rPr lang="zh-CN" sz="2000" b="0" i="1" noProof="1">
                <a:solidFill>
                  <a:srgbClr val="000000"/>
                </a:solidFill>
                <a:latin typeface="Times New Roman" panose="02020603050405020304" pitchFamily="18" charset="0"/>
                <a:cs typeface="Times New Roman" panose="02020603050405020304" pitchFamily="18" charset="0"/>
              </a:rPr>
              <a:t>   U=t</a:t>
            </a:r>
            <a:r>
              <a:rPr lang="zh-CN" sz="2000" b="0" i="1" baseline="-25000" noProof="1">
                <a:solidFill>
                  <a:srgbClr val="000000"/>
                </a:solidFill>
                <a:latin typeface="Times New Roman" panose="02020603050405020304" pitchFamily="18" charset="0"/>
                <a:cs typeface="Times New Roman" panose="02020603050405020304" pitchFamily="18" charset="0"/>
              </a:rPr>
              <a:t>f </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T                          </a:t>
            </a:r>
            <a:r>
              <a:rPr lang="zh-CN" b="0" noProof="1">
                <a:solidFill>
                  <a:srgbClr val="000000"/>
                </a:solidFill>
                <a:latin typeface="Times New Roman" panose="02020603050405020304" pitchFamily="18" charset="0"/>
                <a:cs typeface="Times New Roman" panose="02020603050405020304" pitchFamily="18" charset="0"/>
              </a:rPr>
              <a:t>（式3）</a:t>
            </a:r>
            <a:endParaRPr lang="zh-CN" sz="2000" b="0" i="1" noProof="1">
              <a:solidFill>
                <a:srgbClr val="000000"/>
              </a:solidFill>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pP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f </a:t>
            </a: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f</a:t>
            </a:r>
            <a:r>
              <a:rPr lang="zh-CN" sz="2000" b="0" i="1" noProof="1">
                <a:solidFill>
                  <a:srgbClr val="000000"/>
                </a:solidFill>
                <a:latin typeface="Times New Roman" panose="02020603050405020304" pitchFamily="18" charset="0"/>
                <a:cs typeface="Times New Roman" panose="02020603050405020304" pitchFamily="18" charset="0"/>
              </a:rPr>
              <a:t>+2t</a:t>
            </a:r>
            <a:r>
              <a:rPr lang="zh-CN" sz="2000" b="0" i="1" baseline="-25000" noProof="1">
                <a:solidFill>
                  <a:srgbClr val="000000"/>
                </a:solidFill>
                <a:latin typeface="Times New Roman" panose="02020603050405020304" pitchFamily="18" charset="0"/>
                <a:cs typeface="Times New Roman" panose="02020603050405020304" pitchFamily="18" charset="0"/>
              </a:rPr>
              <a:t>p</a:t>
            </a:r>
            <a:r>
              <a:rPr lang="zh-CN" sz="2000" b="0" i="1" noProof="1">
                <a:solidFill>
                  <a:srgbClr val="000000"/>
                </a:solidFill>
                <a:latin typeface="Times New Roman" panose="02020603050405020304" pitchFamily="18" charset="0"/>
                <a:cs typeface="Times New Roman" panose="02020603050405020304" pitchFamily="18" charset="0"/>
              </a:rPr>
              <a:t>)        </a:t>
            </a:r>
            <a:r>
              <a:rPr lang="zh-CN" b="0" noProof="1">
                <a:solidFill>
                  <a:srgbClr val="000000"/>
                </a:solidFill>
                <a:latin typeface="Times New Roman" panose="02020603050405020304" pitchFamily="18" charset="0"/>
                <a:cs typeface="Times New Roman" panose="02020603050405020304" pitchFamily="18" charset="0"/>
              </a:rPr>
              <a:t>（式4）</a:t>
            </a:r>
            <a:endParaRPr lang="zh-CN" b="0" i="1" noProof="1">
              <a:solidFill>
                <a:srgbClr val="000000"/>
              </a:solidFill>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pPr>
            <a:r>
              <a:rPr lang="zh-CN" sz="2000" b="0" noProof="1">
                <a:solidFill>
                  <a:srgbClr val="000000"/>
                </a:solidFill>
                <a:latin typeface="Times New Roman" panose="02020603050405020304" pitchFamily="18" charset="0"/>
                <a:cs typeface="Times New Roman" panose="02020603050405020304" pitchFamily="18" charset="0"/>
              </a:rPr>
              <a:t>假设</a:t>
            </a:r>
            <a:r>
              <a:rPr lang="zh-CN" sz="2000" b="0" i="1" noProof="1">
                <a:solidFill>
                  <a:srgbClr val="000000"/>
                </a:solidFill>
                <a:latin typeface="Times New Roman" panose="02020603050405020304" pitchFamily="18" charset="0"/>
                <a:cs typeface="Times New Roman" panose="02020603050405020304" pitchFamily="18" charset="0"/>
              </a:rPr>
              <a:t>α </a:t>
            </a:r>
            <a:r>
              <a:rPr lang="zh-CN" sz="2000" b="0" noProof="1">
                <a:solidFill>
                  <a:srgbClr val="000000"/>
                </a:solidFill>
                <a:latin typeface="Times New Roman" panose="02020603050405020304" pitchFamily="18" charset="0"/>
                <a:cs typeface="Times New Roman" panose="02020603050405020304" pitchFamily="18" charset="0"/>
              </a:rPr>
              <a:t>= 传播延时/发送延时（ </a:t>
            </a:r>
            <a:r>
              <a:rPr lang="zh-CN" sz="2000" b="0" i="1" noProof="1">
                <a:solidFill>
                  <a:srgbClr val="000000"/>
                </a:solidFill>
                <a:latin typeface="Times New Roman" panose="02020603050405020304" pitchFamily="18" charset="0"/>
                <a:cs typeface="Times New Roman" panose="02020603050405020304" pitchFamily="18" charset="0"/>
              </a:rPr>
              <a:t>t</a:t>
            </a:r>
            <a:r>
              <a:rPr lang="zh-CN" sz="2000" b="0" i="1" baseline="-25000" noProof="1">
                <a:solidFill>
                  <a:srgbClr val="000000"/>
                </a:solidFill>
                <a:latin typeface="Times New Roman" panose="02020603050405020304" pitchFamily="18" charset="0"/>
                <a:cs typeface="Times New Roman" panose="02020603050405020304" pitchFamily="18" charset="0"/>
              </a:rPr>
              <a:t>p </a:t>
            </a:r>
            <a:r>
              <a:rPr lang="zh-CN" sz="2000" b="0" i="1" noProof="1">
                <a:solidFill>
                  <a:srgbClr val="000000"/>
                </a:solidFill>
                <a:latin typeface="Times New Roman" panose="02020603050405020304" pitchFamily="18" charset="0"/>
                <a:cs typeface="Times New Roman" panose="02020603050405020304" pitchFamily="18" charset="0"/>
              </a:rPr>
              <a:t>/ t</a:t>
            </a:r>
            <a:r>
              <a:rPr lang="zh-CN" sz="2000" b="0" i="1" baseline="-25000" noProof="1">
                <a:solidFill>
                  <a:srgbClr val="000000"/>
                </a:solidFill>
                <a:latin typeface="Times New Roman" panose="02020603050405020304" pitchFamily="18" charset="0"/>
                <a:cs typeface="Times New Roman" panose="02020603050405020304" pitchFamily="18" charset="0"/>
              </a:rPr>
              <a:t>f</a:t>
            </a:r>
            <a:r>
              <a:rPr lang="zh-CN" sz="2000" b="0" noProof="1">
                <a:solidFill>
                  <a:srgbClr val="000000"/>
                </a:solidFill>
                <a:latin typeface="Times New Roman" panose="02020603050405020304" pitchFamily="18" charset="0"/>
                <a:cs typeface="Times New Roman" panose="02020603050405020304" pitchFamily="18" charset="0"/>
              </a:rPr>
              <a:t>）</a:t>
            </a:r>
          </a:p>
          <a:p>
            <a:pPr eaLnBrk="0" fontAlgn="base" hangingPunct="0">
              <a:lnSpc>
                <a:spcPct val="150000"/>
              </a:lnSpc>
              <a:spcBef>
                <a:spcPct val="0"/>
              </a:spcBef>
              <a:spcAft>
                <a:spcPct val="0"/>
              </a:spcAft>
            </a:pPr>
            <a:r>
              <a:rPr lang="zh-CN" sz="2000" b="0" i="1" noProof="1">
                <a:solidFill>
                  <a:srgbClr val="FF0000"/>
                </a:solidFill>
                <a:latin typeface="Times New Roman" panose="02020603050405020304" pitchFamily="18" charset="0"/>
                <a:cs typeface="Times New Roman" panose="02020603050405020304" pitchFamily="18" charset="0"/>
              </a:rPr>
              <a:t>      U=</a:t>
            </a:r>
            <a:r>
              <a:rPr lang="zh-CN" sz="2000" b="0" noProof="1">
                <a:solidFill>
                  <a:srgbClr val="FF0000"/>
                </a:solidFill>
                <a:latin typeface="Times New Roman" panose="02020603050405020304" pitchFamily="18" charset="0"/>
                <a:cs typeface="Times New Roman" panose="02020603050405020304" pitchFamily="18" charset="0"/>
              </a:rPr>
              <a:t>1</a:t>
            </a:r>
            <a:r>
              <a:rPr lang="zh-CN" sz="2000" b="0" i="1" noProof="1">
                <a:solidFill>
                  <a:srgbClr val="FF0000"/>
                </a:solidFill>
                <a:latin typeface="Times New Roman" panose="02020603050405020304" pitchFamily="18" charset="0"/>
                <a:cs typeface="Times New Roman" panose="02020603050405020304" pitchFamily="18" charset="0"/>
              </a:rPr>
              <a:t>/(1+2α)       </a:t>
            </a:r>
            <a:r>
              <a:rPr lang="zh-CN" b="0" noProof="1">
                <a:solidFill>
                  <a:srgbClr val="000000"/>
                </a:solidFill>
                <a:latin typeface="Times New Roman" panose="02020603050405020304" pitchFamily="18" charset="0"/>
                <a:cs typeface="Times New Roman" panose="02020603050405020304" pitchFamily="18" charset="0"/>
              </a:rPr>
              <a:t>（式5）</a:t>
            </a:r>
            <a:endParaRPr lang="zh-CN" b="0" baseline="-25000" noProof="1">
              <a:solidFill>
                <a:srgbClr val="000000"/>
              </a:solidFill>
              <a:latin typeface="Times New Roman" panose="02020603050405020304" pitchFamily="18" charset="0"/>
              <a:cs typeface="Times New Roman" panose="02020603050405020304" pitchFamily="18" charset="0"/>
            </a:endParaRPr>
          </a:p>
          <a:p>
            <a:pPr eaLnBrk="0" fontAlgn="base" hangingPunct="0">
              <a:lnSpc>
                <a:spcPct val="150000"/>
              </a:lnSpc>
              <a:spcBef>
                <a:spcPct val="0"/>
              </a:spcBef>
              <a:spcAft>
                <a:spcPct val="0"/>
              </a:spcAft>
            </a:pPr>
            <a:endParaRPr lang="zh-CN" sz="2000" b="0" i="1" noProof="1">
              <a:solidFill>
                <a:srgbClr val="FF0000"/>
              </a:solidFill>
              <a:latin typeface="Times New Roman" panose="02020603050405020304" pitchFamily="18" charset="0"/>
              <a:cs typeface="Times New Roman" panose="02020603050405020304" pitchFamily="18" charset="0"/>
            </a:endParaRPr>
          </a:p>
        </p:txBody>
      </p:sp>
      <p:graphicFrame>
        <p:nvGraphicFramePr>
          <p:cNvPr id="21" name="Object 3">
            <a:extLst>
              <a:ext uri="{FF2B5EF4-FFF2-40B4-BE49-F238E27FC236}">
                <a16:creationId xmlns:a16="http://schemas.microsoft.com/office/drawing/2014/main" id="{C82E7C30-566A-48BF-A64E-BD75048062A3}"/>
              </a:ext>
            </a:extLst>
          </p:cNvPr>
          <p:cNvGraphicFramePr>
            <a:graphicFrameLocks noChangeAspect="1"/>
          </p:cNvGraphicFramePr>
          <p:nvPr>
            <p:extLst>
              <p:ext uri="{D42A27DB-BD31-4B8C-83A1-F6EECF244321}">
                <p14:modId xmlns:p14="http://schemas.microsoft.com/office/powerpoint/2010/main" val="1735317323"/>
              </p:ext>
            </p:extLst>
          </p:nvPr>
        </p:nvGraphicFramePr>
        <p:xfrm>
          <a:off x="6661641" y="1198858"/>
          <a:ext cx="4637087" cy="5040312"/>
        </p:xfrm>
        <a:graphic>
          <a:graphicData uri="http://schemas.openxmlformats.org/presentationml/2006/ole">
            <mc:AlternateContent xmlns:mc="http://schemas.openxmlformats.org/markup-compatibility/2006">
              <mc:Choice xmlns:v="urn:schemas-microsoft-com:vml" Requires="v">
                <p:oleObj name="Visio" r:id="rId3" imgW="4015807" imgH="3965426" progId="Visio.Drawing.11">
                  <p:embed/>
                </p:oleObj>
              </mc:Choice>
              <mc:Fallback>
                <p:oleObj name="Visio" r:id="rId3" imgW="4015807" imgH="3965426" progId="Visio.Drawing.11">
                  <p:embed/>
                  <p:pic>
                    <p:nvPicPr>
                      <p:cNvPr id="21" name="Object 3">
                        <a:extLst>
                          <a:ext uri="{FF2B5EF4-FFF2-40B4-BE49-F238E27FC236}">
                            <a16:creationId xmlns:a16="http://schemas.microsoft.com/office/drawing/2014/main" id="{C82E7C30-566A-48BF-A64E-BD75048062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1641" y="1198858"/>
                        <a:ext cx="4637087"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691494124"/>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连续</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ARQ</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协议</a:t>
            </a:r>
          </a:p>
        </p:txBody>
      </p:sp>
      <p:grpSp>
        <p:nvGrpSpPr>
          <p:cNvPr id="14" name="组合 10">
            <a:extLst>
              <a:ext uri="{FF2B5EF4-FFF2-40B4-BE49-F238E27FC236}">
                <a16:creationId xmlns:a16="http://schemas.microsoft.com/office/drawing/2014/main" id="{38DEA86C-0CC0-4C4A-BF68-9DFD4B78BFD9}"/>
              </a:ext>
            </a:extLst>
          </p:cNvPr>
          <p:cNvGrpSpPr>
            <a:grpSpLocks/>
          </p:cNvGrpSpPr>
          <p:nvPr/>
        </p:nvGrpSpPr>
        <p:grpSpPr bwMode="auto">
          <a:xfrm>
            <a:off x="1891416" y="1873699"/>
            <a:ext cx="8772525" cy="2478088"/>
            <a:chOff x="709393" y="1772816"/>
            <a:chExt cx="7725216" cy="1487272"/>
          </a:xfrm>
        </p:grpSpPr>
        <p:sp>
          <p:nvSpPr>
            <p:cNvPr id="15" name="矩形 14">
              <a:extLst>
                <a:ext uri="{FF2B5EF4-FFF2-40B4-BE49-F238E27FC236}">
                  <a16:creationId xmlns:a16="http://schemas.microsoft.com/office/drawing/2014/main" id="{A066EE01-81F4-4FB3-9C6C-4B38F569218F}"/>
                </a:ext>
              </a:extLst>
            </p:cNvPr>
            <p:cNvSpPr/>
            <p:nvPr/>
          </p:nvSpPr>
          <p:spPr>
            <a:xfrm>
              <a:off x="755526" y="1772816"/>
              <a:ext cx="7632950" cy="1440586"/>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L 形 21">
              <a:extLst>
                <a:ext uri="{FF2B5EF4-FFF2-40B4-BE49-F238E27FC236}">
                  <a16:creationId xmlns:a16="http://schemas.microsoft.com/office/drawing/2014/main" id="{3D9CFB90-54AB-48C1-84DD-88F3426E6157}"/>
                </a:ext>
              </a:extLst>
            </p:cNvPr>
            <p:cNvSpPr/>
            <p:nvPr/>
          </p:nvSpPr>
          <p:spPr>
            <a:xfrm rot="5400000">
              <a:off x="696934" y="1785275"/>
              <a:ext cx="287736" cy="262820"/>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L 形 22">
              <a:extLst>
                <a:ext uri="{FF2B5EF4-FFF2-40B4-BE49-F238E27FC236}">
                  <a16:creationId xmlns:a16="http://schemas.microsoft.com/office/drawing/2014/main" id="{8A118672-029E-4B25-B8EC-F72FE221285F}"/>
                </a:ext>
              </a:extLst>
            </p:cNvPr>
            <p:cNvSpPr/>
            <p:nvPr/>
          </p:nvSpPr>
          <p:spPr>
            <a:xfrm rot="16200000">
              <a:off x="8171717" y="2997196"/>
              <a:ext cx="262964" cy="262820"/>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4" name="内容占位符 4">
            <a:extLst>
              <a:ext uri="{FF2B5EF4-FFF2-40B4-BE49-F238E27FC236}">
                <a16:creationId xmlns:a16="http://schemas.microsoft.com/office/drawing/2014/main" id="{B74B94CC-EB36-4F21-9A40-E73C07C4C7D8}"/>
              </a:ext>
            </a:extLst>
          </p:cNvPr>
          <p:cNvSpPr txBox="1">
            <a:spLocks/>
          </p:cNvSpPr>
          <p:nvPr/>
        </p:nvSpPr>
        <p:spPr bwMode="auto">
          <a:xfrm>
            <a:off x="1950153" y="1872112"/>
            <a:ext cx="8661400" cy="2401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dirty="0">
                <a:solidFill>
                  <a:prstClr val="black"/>
                </a:solidFill>
                <a:latin typeface="Times New Roman" panose="02020603050405020304" pitchFamily="18" charset="0"/>
                <a:ea typeface="黑体" panose="02010609060101010101" pitchFamily="49" charset="-122"/>
              </a:rPr>
              <a:t>发送方连续向接收方发送数据帧，接收方对收到的数据帧进行校验后，向发送方返回相应的应答帧</a:t>
            </a:r>
            <a:endParaRPr lang="en-US" altLang="zh-CN" sz="1600" b="0" dirty="0">
              <a:solidFill>
                <a:prstClr val="black"/>
              </a:solidFill>
              <a:latin typeface="Times New Roman" panose="02020603050405020304" pitchFamily="18" charset="0"/>
              <a:ea typeface="黑体" panose="02010609060101010101" pitchFamily="49" charset="-122"/>
            </a:endParaRPr>
          </a:p>
          <a:p>
            <a:pPr eaLnBrk="0" fontAlgn="base" hangingPunct="0">
              <a:lnSpc>
                <a:spcPct val="150000"/>
              </a:lnSpc>
              <a:spcBef>
                <a:spcPct val="0"/>
              </a:spcBef>
              <a:spcAft>
                <a:spcPct val="0"/>
              </a:spcAft>
              <a:buFont typeface="Wingdings" panose="05000000000000000000" pitchFamily="2" charset="2"/>
              <a:buChar char="Ø"/>
            </a:pPr>
            <a:r>
              <a:rPr lang="zh-CN" altLang="en-US" dirty="0">
                <a:solidFill>
                  <a:srgbClr val="FF0000"/>
                </a:solidFill>
                <a:latin typeface="Times New Roman" panose="02020603050405020304" pitchFamily="18" charset="0"/>
                <a:ea typeface="黑体" panose="02010609060101010101" pitchFamily="49" charset="-122"/>
              </a:rPr>
              <a:t>拉回重发</a:t>
            </a:r>
            <a:r>
              <a:rPr lang="zh-CN" altLang="en-US" b="0" dirty="0">
                <a:solidFill>
                  <a:prstClr val="black"/>
                </a:solidFill>
                <a:latin typeface="Times New Roman" panose="02020603050405020304" pitchFamily="18" charset="0"/>
                <a:ea typeface="黑体" panose="02010609060101010101" pitchFamily="49" charset="-122"/>
              </a:rPr>
              <a:t>：</a:t>
            </a:r>
            <a:r>
              <a:rPr lang="zh-CN" altLang="en-US" sz="1600" b="0" dirty="0">
                <a:solidFill>
                  <a:prstClr val="black"/>
                </a:solidFill>
                <a:latin typeface="Times New Roman" panose="02020603050405020304" pitchFamily="18" charset="0"/>
                <a:ea typeface="黑体" panose="02010609060101010101" pitchFamily="49" charset="-122"/>
              </a:rPr>
              <a:t>（</a:t>
            </a:r>
            <a:r>
              <a:rPr lang="en-US" altLang="zh-CN" sz="1600" b="0" dirty="0">
                <a:solidFill>
                  <a:prstClr val="black"/>
                </a:solidFill>
                <a:latin typeface="Times New Roman" panose="02020603050405020304" pitchFamily="18" charset="0"/>
                <a:ea typeface="黑体" panose="02010609060101010101" pitchFamily="49" charset="-122"/>
              </a:rPr>
              <a:t>1</a:t>
            </a:r>
            <a:r>
              <a:rPr lang="zh-CN" altLang="en-US" sz="1600" b="0" dirty="0">
                <a:solidFill>
                  <a:prstClr val="black"/>
                </a:solidFill>
                <a:latin typeface="Times New Roman" panose="02020603050405020304" pitchFamily="18" charset="0"/>
                <a:ea typeface="黑体" panose="02010609060101010101" pitchFamily="49" charset="-122"/>
              </a:rPr>
              <a:t>）发送方发送</a:t>
            </a:r>
            <a:r>
              <a:rPr lang="en-US" altLang="zh-CN" sz="1600" b="0" dirty="0">
                <a:solidFill>
                  <a:prstClr val="black"/>
                </a:solidFill>
                <a:latin typeface="Times New Roman" panose="02020603050405020304" pitchFamily="18" charset="0"/>
                <a:ea typeface="黑体" panose="02010609060101010101" pitchFamily="49" charset="-122"/>
              </a:rPr>
              <a:t>N</a:t>
            </a:r>
            <a:r>
              <a:rPr lang="zh-CN" altLang="en-US" sz="1600" b="0" dirty="0">
                <a:solidFill>
                  <a:prstClr val="black"/>
                </a:solidFill>
                <a:latin typeface="Times New Roman" panose="02020603050405020304" pitchFamily="18" charset="0"/>
                <a:ea typeface="黑体" panose="02010609060101010101" pitchFamily="49" charset="-122"/>
              </a:rPr>
              <a:t>个帧以后，若发现该</a:t>
            </a:r>
            <a:r>
              <a:rPr lang="en-US" altLang="zh-CN" sz="1600" b="0" dirty="0">
                <a:solidFill>
                  <a:prstClr val="black"/>
                </a:solidFill>
                <a:latin typeface="Times New Roman" panose="02020603050405020304" pitchFamily="18" charset="0"/>
                <a:ea typeface="黑体" panose="02010609060101010101" pitchFamily="49" charset="-122"/>
              </a:rPr>
              <a:t>N</a:t>
            </a:r>
            <a:r>
              <a:rPr lang="zh-CN" altLang="en-US" sz="1600" b="0" dirty="0">
                <a:solidFill>
                  <a:prstClr val="black"/>
                </a:solidFill>
                <a:latin typeface="Times New Roman" panose="02020603050405020304" pitchFamily="18" charset="0"/>
                <a:ea typeface="黑体" panose="02010609060101010101" pitchFamily="49" charset="-122"/>
              </a:rPr>
              <a:t>个帧的前一个帧在计时器超时后仍未返回其确认信息，则该帧被判断为出错或丢失，此时将重发该出错帧及随后的</a:t>
            </a:r>
            <a:r>
              <a:rPr lang="en-US" altLang="zh-CN" sz="1600" b="0" dirty="0">
                <a:solidFill>
                  <a:prstClr val="black"/>
                </a:solidFill>
                <a:latin typeface="Times New Roman" panose="02020603050405020304" pitchFamily="18" charset="0"/>
                <a:ea typeface="黑体" panose="02010609060101010101" pitchFamily="49" charset="-122"/>
              </a:rPr>
              <a:t>N</a:t>
            </a:r>
            <a:r>
              <a:rPr lang="zh-CN" altLang="en-US" sz="1600" b="0" dirty="0">
                <a:solidFill>
                  <a:prstClr val="black"/>
                </a:solidFill>
                <a:latin typeface="Times New Roman" panose="02020603050405020304" pitchFamily="18" charset="0"/>
                <a:ea typeface="黑体" panose="02010609060101010101" pitchFamily="49" charset="-122"/>
              </a:rPr>
              <a:t>个帧；（</a:t>
            </a:r>
            <a:r>
              <a:rPr lang="en-US" altLang="zh-CN" sz="1600" b="0" dirty="0">
                <a:solidFill>
                  <a:prstClr val="black"/>
                </a:solidFill>
                <a:latin typeface="Times New Roman" panose="02020603050405020304" pitchFamily="18" charset="0"/>
                <a:ea typeface="黑体" panose="02010609060101010101" pitchFamily="49" charset="-122"/>
              </a:rPr>
              <a:t>2</a:t>
            </a:r>
            <a:r>
              <a:rPr lang="zh-CN" altLang="en-US" sz="1600" b="0" dirty="0">
                <a:solidFill>
                  <a:prstClr val="black"/>
                </a:solidFill>
                <a:latin typeface="Times New Roman" panose="02020603050405020304" pitchFamily="18" charset="0"/>
                <a:ea typeface="黑体" panose="02010609060101010101" pitchFamily="49" charset="-122"/>
              </a:rPr>
              <a:t>）采用</a:t>
            </a:r>
            <a:r>
              <a:rPr lang="zh-CN" altLang="en-US" sz="1600" dirty="0">
                <a:solidFill>
                  <a:srgbClr val="FF0000"/>
                </a:solidFill>
                <a:latin typeface="Times New Roman" panose="02020603050405020304" pitchFamily="18" charset="0"/>
                <a:ea typeface="黑体" panose="02010609060101010101" pitchFamily="49" charset="-122"/>
              </a:rPr>
              <a:t>累积确认</a:t>
            </a:r>
            <a:r>
              <a:rPr lang="zh-CN" altLang="en-US" sz="1600" b="0" dirty="0">
                <a:solidFill>
                  <a:prstClr val="black"/>
                </a:solidFill>
                <a:latin typeface="Times New Roman" panose="02020603050405020304" pitchFamily="18" charset="0"/>
                <a:ea typeface="黑体" panose="02010609060101010101" pitchFamily="49" charset="-122"/>
              </a:rPr>
              <a:t>的方法，即对某一数据帧的确认即表明该数据帧及这以前所有的数据帧均已正确接收</a:t>
            </a:r>
          </a:p>
        </p:txBody>
      </p:sp>
      <p:pic>
        <p:nvPicPr>
          <p:cNvPr id="28" name="图片 21">
            <a:extLst>
              <a:ext uri="{FF2B5EF4-FFF2-40B4-BE49-F238E27FC236}">
                <a16:creationId xmlns:a16="http://schemas.microsoft.com/office/drawing/2014/main" id="{24DB71F8-2D85-4C04-AD9F-35EE688C406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56816" y="4423913"/>
            <a:ext cx="4968875" cy="1957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0331200"/>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5.2.3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连续</a:t>
            </a: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ARQ</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协议</a:t>
            </a:r>
          </a:p>
        </p:txBody>
      </p:sp>
      <p:grpSp>
        <p:nvGrpSpPr>
          <p:cNvPr id="16" name="组合 14">
            <a:extLst>
              <a:ext uri="{FF2B5EF4-FFF2-40B4-BE49-F238E27FC236}">
                <a16:creationId xmlns:a16="http://schemas.microsoft.com/office/drawing/2014/main" id="{ABC91C7E-E6FA-4255-9D38-75FE0E1F3582}"/>
              </a:ext>
            </a:extLst>
          </p:cNvPr>
          <p:cNvGrpSpPr>
            <a:grpSpLocks/>
          </p:cNvGrpSpPr>
          <p:nvPr/>
        </p:nvGrpSpPr>
        <p:grpSpPr bwMode="auto">
          <a:xfrm>
            <a:off x="1760537" y="1813108"/>
            <a:ext cx="8677275" cy="2087562"/>
            <a:chOff x="709393" y="1772816"/>
            <a:chExt cx="7725216" cy="1487272"/>
          </a:xfrm>
        </p:grpSpPr>
        <p:sp>
          <p:nvSpPr>
            <p:cNvPr id="17" name="矩形 16">
              <a:extLst>
                <a:ext uri="{FF2B5EF4-FFF2-40B4-BE49-F238E27FC236}">
                  <a16:creationId xmlns:a16="http://schemas.microsoft.com/office/drawing/2014/main" id="{44525FBC-8D85-4967-966E-12376F526BFA}"/>
                </a:ext>
              </a:extLst>
            </p:cNvPr>
            <p:cNvSpPr/>
            <p:nvPr/>
          </p:nvSpPr>
          <p:spPr>
            <a:xfrm>
              <a:off x="756033" y="1772816"/>
              <a:ext cx="7631937" cy="1439770"/>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 name="L 形 17">
              <a:extLst>
                <a:ext uri="{FF2B5EF4-FFF2-40B4-BE49-F238E27FC236}">
                  <a16:creationId xmlns:a16="http://schemas.microsoft.com/office/drawing/2014/main" id="{8014907D-DE43-468D-9E47-75E7FF51F552}"/>
                </a:ext>
              </a:extLst>
            </p:cNvPr>
            <p:cNvSpPr/>
            <p:nvPr/>
          </p:nvSpPr>
          <p:spPr>
            <a:xfrm rot="5400000">
              <a:off x="696629" y="1785580"/>
              <a:ext cx="288406" cy="262878"/>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L 形 18">
              <a:extLst>
                <a:ext uri="{FF2B5EF4-FFF2-40B4-BE49-F238E27FC236}">
                  <a16:creationId xmlns:a16="http://schemas.microsoft.com/office/drawing/2014/main" id="{D3DEAEB6-091B-4E1A-957C-F35C92AD8A7C}"/>
                </a:ext>
              </a:extLst>
            </p:cNvPr>
            <p:cNvSpPr/>
            <p:nvPr/>
          </p:nvSpPr>
          <p:spPr>
            <a:xfrm rot="16200000">
              <a:off x="8171408" y="2996887"/>
              <a:ext cx="263524" cy="262878"/>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0" name="内容占位符 4">
            <a:extLst>
              <a:ext uri="{FF2B5EF4-FFF2-40B4-BE49-F238E27FC236}">
                <a16:creationId xmlns:a16="http://schemas.microsoft.com/office/drawing/2014/main" id="{6450CD97-7086-4791-A310-74ED3BE31CE9}"/>
              </a:ext>
            </a:extLst>
          </p:cNvPr>
          <p:cNvSpPr txBox="1">
            <a:spLocks/>
          </p:cNvSpPr>
          <p:nvPr/>
        </p:nvSpPr>
        <p:spPr bwMode="auto">
          <a:xfrm>
            <a:off x="1806575" y="1813108"/>
            <a:ext cx="8578850" cy="200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382588" indent="-182563">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0" fontAlgn="base" hangingPunct="0">
              <a:lnSpc>
                <a:spcPct val="150000"/>
              </a:lnSpc>
              <a:spcBef>
                <a:spcPct val="0"/>
              </a:spcBef>
              <a:spcAft>
                <a:spcPct val="0"/>
              </a:spcAft>
              <a:buFont typeface="Wingdings" panose="05000000000000000000" pitchFamily="2" charset="2"/>
              <a:buChar char="Ø"/>
            </a:pPr>
            <a:r>
              <a:rPr lang="zh-CN" altLang="en-US" sz="1600" b="0">
                <a:solidFill>
                  <a:prstClr val="black"/>
                </a:solidFill>
                <a:latin typeface="Times New Roman" panose="02020603050405020304" pitchFamily="18" charset="0"/>
                <a:ea typeface="黑体" panose="02010609060101010101" pitchFamily="49" charset="-122"/>
              </a:rPr>
              <a:t>发送方连续向接收方发送数据帧，接收方对收到的数据帧进行校验后，向发送方返回相应的应答帧</a:t>
            </a:r>
            <a:endParaRPr lang="en-US" altLang="zh-CN" sz="1600" b="0">
              <a:solidFill>
                <a:prstClr val="black"/>
              </a:solidFill>
              <a:latin typeface="Times New Roman" panose="02020603050405020304" pitchFamily="18" charset="0"/>
              <a:ea typeface="黑体" panose="02010609060101010101" pitchFamily="49" charset="-122"/>
            </a:endParaRPr>
          </a:p>
          <a:p>
            <a:pPr eaLnBrk="0" fontAlgn="base" hangingPunct="0">
              <a:lnSpc>
                <a:spcPct val="150000"/>
              </a:lnSpc>
              <a:spcBef>
                <a:spcPct val="0"/>
              </a:spcBef>
              <a:spcAft>
                <a:spcPct val="0"/>
              </a:spcAft>
              <a:buFont typeface="Wingdings" panose="05000000000000000000" pitchFamily="2" charset="2"/>
              <a:buChar char="Ø"/>
            </a:pPr>
            <a:r>
              <a:rPr lang="zh-CN" altLang="en-US">
                <a:solidFill>
                  <a:srgbClr val="FF0000"/>
                </a:solidFill>
                <a:latin typeface="Times New Roman" panose="02020603050405020304" pitchFamily="18" charset="0"/>
                <a:ea typeface="黑体" panose="02010609060101010101" pitchFamily="49" charset="-122"/>
              </a:rPr>
              <a:t>选择重发</a:t>
            </a:r>
            <a:r>
              <a:rPr lang="zh-CN" altLang="en-US" b="0">
                <a:solidFill>
                  <a:prstClr val="black"/>
                </a:solidFill>
                <a:latin typeface="Times New Roman" panose="02020603050405020304" pitchFamily="18" charset="0"/>
                <a:ea typeface="黑体" panose="02010609060101010101" pitchFamily="49" charset="-122"/>
              </a:rPr>
              <a:t>：</a:t>
            </a:r>
            <a:r>
              <a:rPr lang="zh-CN" altLang="en-US" sz="1600" b="0">
                <a:solidFill>
                  <a:prstClr val="black"/>
                </a:solidFill>
                <a:latin typeface="Times New Roman" panose="02020603050405020304" pitchFamily="18" charset="0"/>
                <a:ea typeface="黑体" panose="02010609060101010101" pitchFamily="49" charset="-122"/>
              </a:rPr>
              <a:t>（</a:t>
            </a:r>
            <a:r>
              <a:rPr lang="en-US" altLang="zh-CN" sz="1600" b="0">
                <a:solidFill>
                  <a:prstClr val="black"/>
                </a:solidFill>
                <a:latin typeface="Times New Roman" panose="02020603050405020304" pitchFamily="18" charset="0"/>
                <a:ea typeface="黑体" panose="02010609060101010101" pitchFamily="49" charset="-122"/>
              </a:rPr>
              <a:t>1</a:t>
            </a:r>
            <a:r>
              <a:rPr lang="zh-CN" altLang="en-US" sz="1600" b="0">
                <a:solidFill>
                  <a:prstClr val="black"/>
                </a:solidFill>
                <a:latin typeface="Times New Roman" panose="02020603050405020304" pitchFamily="18" charset="0"/>
                <a:ea typeface="黑体" panose="02010609060101010101" pitchFamily="49" charset="-122"/>
              </a:rPr>
              <a:t>）每一个发送缓冲区有一个计时器，当计时器超时时，缓冲区的帧就会重传；（</a:t>
            </a:r>
            <a:r>
              <a:rPr lang="en-US" altLang="zh-CN" sz="1600" b="0">
                <a:solidFill>
                  <a:prstClr val="black"/>
                </a:solidFill>
                <a:latin typeface="Times New Roman" panose="02020603050405020304" pitchFamily="18" charset="0"/>
                <a:ea typeface="黑体" panose="02010609060101010101" pitchFamily="49" charset="-122"/>
              </a:rPr>
              <a:t>2</a:t>
            </a:r>
            <a:r>
              <a:rPr lang="zh-CN" altLang="en-US" sz="1600" b="0">
                <a:solidFill>
                  <a:prstClr val="black"/>
                </a:solidFill>
                <a:latin typeface="Times New Roman" panose="02020603050405020304" pitchFamily="18" charset="0"/>
                <a:ea typeface="黑体" panose="02010609060101010101" pitchFamily="49" charset="-122"/>
              </a:rPr>
              <a:t>）如果接收方怀疑帧出错，就会发一个否定帧</a:t>
            </a:r>
            <a:r>
              <a:rPr lang="en-US" altLang="zh-CN" sz="1600" b="0">
                <a:solidFill>
                  <a:prstClr val="black"/>
                </a:solidFill>
                <a:latin typeface="Times New Roman" panose="02020603050405020304" pitchFamily="18" charset="0"/>
                <a:ea typeface="黑体" panose="02010609060101010101" pitchFamily="49" charset="-122"/>
              </a:rPr>
              <a:t>NAK</a:t>
            </a:r>
            <a:r>
              <a:rPr lang="zh-CN" altLang="en-US" sz="1600" b="0">
                <a:solidFill>
                  <a:prstClr val="black"/>
                </a:solidFill>
                <a:latin typeface="Times New Roman" panose="02020603050405020304" pitchFamily="18" charset="0"/>
                <a:ea typeface="黑体" panose="02010609060101010101" pitchFamily="49" charset="-122"/>
              </a:rPr>
              <a:t>给发送方，要求重传</a:t>
            </a:r>
            <a:r>
              <a:rPr lang="en-US" altLang="zh-CN" sz="1600" b="0">
                <a:solidFill>
                  <a:prstClr val="black"/>
                </a:solidFill>
                <a:latin typeface="Times New Roman" panose="02020603050405020304" pitchFamily="18" charset="0"/>
                <a:ea typeface="黑体" panose="02010609060101010101" pitchFamily="49" charset="-122"/>
              </a:rPr>
              <a:t>NAK</a:t>
            </a:r>
            <a:r>
              <a:rPr lang="zh-CN" altLang="en-US" sz="1600" b="0">
                <a:solidFill>
                  <a:prstClr val="black"/>
                </a:solidFill>
                <a:latin typeface="Times New Roman" panose="02020603050405020304" pitchFamily="18" charset="0"/>
                <a:ea typeface="黑体" panose="02010609060101010101" pitchFamily="49" charset="-122"/>
              </a:rPr>
              <a:t>中指定的帧</a:t>
            </a:r>
          </a:p>
        </p:txBody>
      </p:sp>
      <p:pic>
        <p:nvPicPr>
          <p:cNvPr id="21" name="图片 19">
            <a:extLst>
              <a:ext uri="{FF2B5EF4-FFF2-40B4-BE49-F238E27FC236}">
                <a16:creationId xmlns:a16="http://schemas.microsoft.com/office/drawing/2014/main" id="{45A2DDF2-FC50-428B-8529-920DDBA4C6D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08337" y="3902258"/>
            <a:ext cx="5775325" cy="227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2905486"/>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flipH="1">
            <a:off x="635" y="360680"/>
            <a:ext cx="626110" cy="267335"/>
            <a:chOff x="18333" y="524"/>
            <a:chExt cx="867" cy="370"/>
          </a:xfrm>
        </p:grpSpPr>
        <p:sp>
          <p:nvSpPr>
            <p:cNvPr id="2" name="矩形 1"/>
            <p:cNvSpPr/>
            <p:nvPr userDrawn="1"/>
          </p:nvSpPr>
          <p:spPr>
            <a:xfrm flipH="1">
              <a:off x="18596" y="524"/>
              <a:ext cx="604"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userDrawn="1"/>
          </p:nvSpPr>
          <p:spPr>
            <a:xfrm flipH="1">
              <a:off x="18476"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flipH="1">
              <a:off x="18333" y="524"/>
              <a:ext cx="57" cy="370"/>
            </a:xfrm>
            <a:prstGeom prst="rect">
              <a:avLst/>
            </a:prstGeom>
            <a:solidFill>
              <a:srgbClr val="940A40"/>
            </a:solidFill>
            <a:ln>
              <a:solidFill>
                <a:srgbClr val="940A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TextBox 1"/>
          <p:cNvSpPr txBox="1"/>
          <p:nvPr/>
        </p:nvSpPr>
        <p:spPr>
          <a:xfrm>
            <a:off x="860425" y="246380"/>
            <a:ext cx="5320367" cy="497124"/>
          </a:xfrm>
          <a:prstGeom prst="rect">
            <a:avLst/>
          </a:prstGeom>
          <a:noFill/>
        </p:spPr>
        <p:txBody>
          <a:bodyPr wrap="none" lIns="0" tIns="0" rIns="0" rtlCol="0">
            <a:spAutoFit/>
          </a:bodyPr>
          <a:lstStyle/>
          <a:p>
            <a:pPr>
              <a:lnSpc>
                <a:spcPts val="3810"/>
              </a:lnSpc>
            </a:pPr>
            <a:r>
              <a:rPr lang="en-US" altLang="zh-CN"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5.2 </a:t>
            </a:r>
            <a:r>
              <a:rPr lang="zh-CN" altLang="en-US" sz="2800" b="1" dirty="0">
                <a:solidFill>
                  <a:srgbClr val="940A40"/>
                </a:solidFill>
                <a:latin typeface="微软雅黑" panose="020B0503020204020204" pitchFamily="34" charset="-122"/>
                <a:ea typeface="微软雅黑" panose="020B0503020204020204" pitchFamily="34" charset="-122"/>
                <a:cs typeface="微软雅黑" panose="020B0503020204020204" pitchFamily="34" charset="-122"/>
              </a:rPr>
              <a:t>数据链路层的流量与拥塞控制</a:t>
            </a:r>
          </a:p>
        </p:txBody>
      </p:sp>
      <p:sp>
        <p:nvSpPr>
          <p:cNvPr id="13316" name="文本框 8"/>
          <p:cNvSpPr txBox="1"/>
          <p:nvPr/>
        </p:nvSpPr>
        <p:spPr>
          <a:xfrm>
            <a:off x="523876" y="928688"/>
            <a:ext cx="4493186" cy="540341"/>
          </a:xfrm>
          <a:prstGeom prst="rect">
            <a:avLst/>
          </a:prstGeom>
          <a:noFill/>
          <a:ln w="9525">
            <a:noFill/>
          </a:ln>
        </p:spPr>
        <p:txBody>
          <a:bodyPr wrap="square">
            <a:spAutoFit/>
          </a:bodyPr>
          <a:lstStyle/>
          <a:p>
            <a:pPr marL="90805" indent="-90805">
              <a:lnSpc>
                <a:spcPct val="150000"/>
              </a:lnSpc>
              <a:spcBef>
                <a:spcPts val="1200"/>
              </a:spcBef>
              <a:spcAft>
                <a:spcPts val="200"/>
              </a:spcAft>
              <a:buClr>
                <a:schemeClr val="accent1"/>
              </a:buClr>
              <a:buSzPct val="100000"/>
            </a:pPr>
            <a:r>
              <a:rPr lang="en-US" altLang="zh-CN" sz="2200" b="1" dirty="0">
                <a:latin typeface="Times New Roman" panose="02020603050405020304" pitchFamily="18" charset="0"/>
                <a:ea typeface="微软雅黑" panose="020B0503020204020204" pitchFamily="34" charset="-122"/>
                <a:cs typeface="微软雅黑" panose="020B0503020204020204" pitchFamily="34" charset="-122"/>
                <a:sym typeface="+mn-ea"/>
              </a:rPr>
              <a:t>5.2.4  </a:t>
            </a:r>
            <a:r>
              <a:rPr lang="zh-CN" altLang="en-US" sz="2200" b="1" dirty="0">
                <a:latin typeface="Times New Roman" panose="02020603050405020304" pitchFamily="18" charset="0"/>
                <a:ea typeface="微软雅黑" panose="020B0503020204020204" pitchFamily="34" charset="-122"/>
                <a:cs typeface="微软雅黑" panose="020B0503020204020204" pitchFamily="34" charset="-122"/>
                <a:sym typeface="+mn-ea"/>
              </a:rPr>
              <a:t>滑动窗口协议</a:t>
            </a:r>
          </a:p>
        </p:txBody>
      </p:sp>
      <p:grpSp>
        <p:nvGrpSpPr>
          <p:cNvPr id="14" name="组合 10">
            <a:extLst>
              <a:ext uri="{FF2B5EF4-FFF2-40B4-BE49-F238E27FC236}">
                <a16:creationId xmlns:a16="http://schemas.microsoft.com/office/drawing/2014/main" id="{C83CEC6A-4084-471C-940E-3DC7B01BAA3C}"/>
              </a:ext>
            </a:extLst>
          </p:cNvPr>
          <p:cNvGrpSpPr>
            <a:grpSpLocks/>
          </p:cNvGrpSpPr>
          <p:nvPr/>
        </p:nvGrpSpPr>
        <p:grpSpPr bwMode="auto">
          <a:xfrm>
            <a:off x="1049282" y="1988343"/>
            <a:ext cx="8785225" cy="2881313"/>
            <a:chOff x="709393" y="1772816"/>
            <a:chExt cx="7725216" cy="2736304"/>
          </a:xfrm>
        </p:grpSpPr>
        <p:sp>
          <p:nvSpPr>
            <p:cNvPr id="15" name="矩形 14">
              <a:extLst>
                <a:ext uri="{FF2B5EF4-FFF2-40B4-BE49-F238E27FC236}">
                  <a16:creationId xmlns:a16="http://schemas.microsoft.com/office/drawing/2014/main" id="{9B2AD516-B628-4CF9-AA39-698DD25DB6EC}"/>
                </a:ext>
              </a:extLst>
            </p:cNvPr>
            <p:cNvSpPr/>
            <p:nvPr/>
          </p:nvSpPr>
          <p:spPr>
            <a:xfrm>
              <a:off x="755459" y="1772816"/>
              <a:ext cx="7633083" cy="2736304"/>
            </a:xfrm>
            <a:prstGeom prst="rect">
              <a:avLst/>
            </a:prstGeom>
            <a:noFill/>
            <a:ln w="15875" cap="flat" cmpd="sng" algn="ctr">
              <a:solidFill>
                <a:sysClr val="window" lastClr="FFFFFF">
                  <a:lumMod val="75000"/>
                </a:sys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L 形 21">
              <a:extLst>
                <a:ext uri="{FF2B5EF4-FFF2-40B4-BE49-F238E27FC236}">
                  <a16:creationId xmlns:a16="http://schemas.microsoft.com/office/drawing/2014/main" id="{C22702D1-163A-4343-BC8D-BDF08348257E}"/>
                </a:ext>
              </a:extLst>
            </p:cNvPr>
            <p:cNvSpPr/>
            <p:nvPr/>
          </p:nvSpPr>
          <p:spPr>
            <a:xfrm rot="5400000">
              <a:off x="512708" y="1969501"/>
              <a:ext cx="655809" cy="262440"/>
            </a:xfrm>
            <a:prstGeom prst="corner">
              <a:avLst>
                <a:gd name="adj1" fmla="val 26554"/>
                <a:gd name="adj2" fmla="val 21879"/>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L 形 22">
              <a:extLst>
                <a:ext uri="{FF2B5EF4-FFF2-40B4-BE49-F238E27FC236}">
                  <a16:creationId xmlns:a16="http://schemas.microsoft.com/office/drawing/2014/main" id="{70BE6752-7A0E-4ECA-9443-C04A89C9FBCA}"/>
                </a:ext>
              </a:extLst>
            </p:cNvPr>
            <p:cNvSpPr/>
            <p:nvPr/>
          </p:nvSpPr>
          <p:spPr>
            <a:xfrm rot="16200000">
              <a:off x="8004129" y="4078640"/>
              <a:ext cx="598520" cy="262440"/>
            </a:xfrm>
            <a:prstGeom prst="corner">
              <a:avLst>
                <a:gd name="adj1" fmla="val 30609"/>
                <a:gd name="adj2" fmla="val 23906"/>
              </a:avLst>
            </a:prstGeom>
            <a:solidFill>
              <a:srgbClr val="C0D8F1">
                <a:lumMod val="90000"/>
              </a:srgbClr>
            </a:solidFill>
            <a:ln w="15875" cap="flat" cmpd="sng" algn="ctr">
              <a:solidFill>
                <a:srgbClr val="C0D8F1">
                  <a:lumMod val="90000"/>
                </a:srgbClr>
              </a:solidFill>
              <a:prstDash val="solid"/>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tabLst/>
                <a:defRPr/>
              </a:pPr>
              <a:endParaRPr kumimoji="0" lang="en-US" sz="1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内容占位符 4">
              <a:extLst>
                <a:ext uri="{FF2B5EF4-FFF2-40B4-BE49-F238E27FC236}">
                  <a16:creationId xmlns:a16="http://schemas.microsoft.com/office/drawing/2014/main" id="{8EA067B9-F214-4090-AE8E-FB6EB42229EB}"/>
                </a:ext>
              </a:extLst>
            </p:cNvPr>
            <p:cNvSpPr txBox="1">
              <a:spLocks/>
            </p:cNvSpPr>
            <p:nvPr/>
          </p:nvSpPr>
          <p:spPr bwMode="auto">
            <a:xfrm>
              <a:off x="755575" y="1772816"/>
              <a:ext cx="7632848" cy="2678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b="1">
                  <a:solidFill>
                    <a:schemeClr val="tx1"/>
                  </a:solidFill>
                  <a:latin typeface="Arial" panose="020B0604020202020204" pitchFamily="34" charset="0"/>
                  <a:ea typeface="宋体" panose="02010600030101010101" pitchFamily="2" charset="-122"/>
                </a:defRPr>
              </a:lvl1pPr>
              <a:lvl2pPr marL="577850" indent="-285750">
                <a:defRPr b="1">
                  <a:solidFill>
                    <a:schemeClr val="tx1"/>
                  </a:solidFill>
                  <a:latin typeface="Arial" panose="020B0604020202020204" pitchFamily="34" charset="0"/>
                  <a:ea typeface="宋体" panose="02010600030101010101" pitchFamily="2" charset="-122"/>
                </a:defRPr>
              </a:lvl2pPr>
              <a:lvl3pPr marL="566738" indent="-182563">
                <a:defRPr b="1">
                  <a:solidFill>
                    <a:schemeClr val="tx1"/>
                  </a:solidFill>
                  <a:latin typeface="Arial" panose="020B0604020202020204" pitchFamily="34" charset="0"/>
                  <a:ea typeface="宋体" panose="02010600030101010101" pitchFamily="2" charset="-122"/>
                </a:defRPr>
              </a:lvl3pPr>
              <a:lvl4pPr marL="749300" indent="-182563">
                <a:defRPr b="1">
                  <a:solidFill>
                    <a:schemeClr val="tx1"/>
                  </a:solidFill>
                  <a:latin typeface="Arial" panose="020B0604020202020204" pitchFamily="34" charset="0"/>
                  <a:ea typeface="宋体" panose="02010600030101010101" pitchFamily="2" charset="-122"/>
                </a:defRPr>
              </a:lvl4pPr>
              <a:lvl5pPr marL="931863" indent="-182563">
                <a:defRPr b="1">
                  <a:solidFill>
                    <a:schemeClr val="tx1"/>
                  </a:solidFill>
                  <a:latin typeface="Arial" panose="020B0604020202020204" pitchFamily="34" charset="0"/>
                  <a:ea typeface="宋体" panose="02010600030101010101" pitchFamily="2" charset="-122"/>
                </a:defRPr>
              </a:lvl5pPr>
              <a:lvl6pPr marL="13890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18462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23034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2760663" indent="-182563"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配合连续发送</a:t>
              </a:r>
              <a:r>
                <a:rPr kumimoji="0" lang="en-US" altLang="zh-CN"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ARQ</a:t>
              </a:r>
              <a:r>
                <a:rPr kumimoji="0" lang="zh-CN" altLang="en-US"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使用</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发送方连续发送帧数量受接收方控制</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发送帧帧需要编号</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由于接收方缓冲区空间有限，编号循环使用。</a:t>
              </a:r>
            </a:p>
            <a:p>
              <a:pPr marL="285750" marR="0" lvl="0"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链路层滑动窗口与传输层</a:t>
              </a:r>
              <a:r>
                <a:rPr kumimoji="0" lang="en-US" altLang="zh-CN"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TCP</a:t>
              </a:r>
              <a:r>
                <a:rPr kumimoji="0" lang="zh-CN" altLang="en-US" sz="18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滑动窗口原理相同</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一个是针对于帧的传送</a:t>
              </a:r>
            </a:p>
            <a:p>
              <a:pPr marL="577850" marR="0" lvl="1" indent="-285750" defTabSz="914400" eaLnBrk="0" fontAlgn="base" latinLnBrk="0" hangingPunct="0">
                <a:lnSpc>
                  <a:spcPct val="150000"/>
                </a:lnSpc>
                <a:spcBef>
                  <a:spcPct val="0"/>
                </a:spcBef>
                <a:spcAft>
                  <a:spcPct val="0"/>
                </a:spcAft>
                <a:buClrTx/>
                <a:buSzTx/>
                <a:buFont typeface="Wingdings" panose="05000000000000000000" pitchFamily="2" charset="2"/>
                <a:buChar char="Ø"/>
                <a:tabLst/>
                <a:defRPr/>
              </a:pPr>
              <a:r>
                <a:rPr kumimoji="0" lang="zh-CN" altLang="en-US" sz="1600" b="0" i="0" u="none" strike="noStrike" kern="0" cap="none" spc="0" normalizeH="0" baseline="0" noProof="0">
                  <a:ln>
                    <a:noFill/>
                  </a:ln>
                  <a:solidFill>
                    <a:prstClr val="black"/>
                  </a:solidFill>
                  <a:effectLst/>
                  <a:uLnTx/>
                  <a:uFillTx/>
                  <a:latin typeface="Times New Roman" panose="02020603050405020304" pitchFamily="18" charset="0"/>
                  <a:ea typeface="黑体" panose="02010609060101010101" pitchFamily="49" charset="-122"/>
                </a:rPr>
                <a:t>另一个是针对字节数据的传送</a:t>
              </a:r>
            </a:p>
          </p:txBody>
        </p:sp>
      </p:grpSp>
    </p:spTree>
    <p:extLst>
      <p:ext uri="{BB962C8B-B14F-4D97-AF65-F5344CB8AC3E}">
        <p14:creationId xmlns:p14="http://schemas.microsoft.com/office/powerpoint/2010/main" val="2116405104"/>
      </p:ext>
    </p:extLst>
  </p:cSld>
  <p:clrMapOvr>
    <a:masterClrMapping/>
  </p:clrMapOvr>
  <mc:AlternateContent xmlns:mc="http://schemas.openxmlformats.org/markup-compatibility/2006" xmlns:p14="http://schemas.microsoft.com/office/powerpoint/2010/main">
    <mc:Choice Requires="p14">
      <p:transition spd="slow" p14:dur="1500" advClick="0"/>
    </mc:Choice>
    <mc:Fallback xmlns="">
      <p:transition spd="slow" advClick="0"/>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arn(inVertical)">
                                      <p:cBhvr>
                                        <p:cTn id="7" dur="500"/>
                                        <p:tgtEl>
                                          <p:spTgt spid="2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fade">
                                      <p:cBhvr>
                                        <p:cTn id="11" dur="1000"/>
                                        <p:tgtEl>
                                          <p:spTgt spid="13316"/>
                                        </p:tgtEl>
                                      </p:cBhvr>
                                    </p:animEffect>
                                    <p:anim calcmode="lin" valueType="num">
                                      <p:cBhvr>
                                        <p:cTn id="12" dur="1000" fill="hold"/>
                                        <p:tgtEl>
                                          <p:spTgt spid="13316"/>
                                        </p:tgtEl>
                                        <p:attrNameLst>
                                          <p:attrName>ppt_x</p:attrName>
                                        </p:attrNameLst>
                                      </p:cBhvr>
                                      <p:tavLst>
                                        <p:tav tm="0">
                                          <p:val>
                                            <p:strVal val="#ppt_x"/>
                                          </p:val>
                                        </p:tav>
                                        <p:tav tm="100000">
                                          <p:val>
                                            <p:strVal val="#ppt_x"/>
                                          </p:val>
                                        </p:tav>
                                      </p:tavLst>
                                    </p:anim>
                                    <p:anim calcmode="lin" valueType="num">
                                      <p:cBhvr>
                                        <p:cTn id="13"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33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09130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7223</TotalTime>
  <Words>2734</Words>
  <Application>Microsoft Office PowerPoint</Application>
  <PresentationFormat>宽屏</PresentationFormat>
  <Paragraphs>298</Paragraphs>
  <Slides>39</Slides>
  <Notes>15</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39</vt:i4>
      </vt:variant>
    </vt:vector>
  </HeadingPairs>
  <TitlesOfParts>
    <vt:vector size="53" baseType="lpstr">
      <vt:lpstr>等线</vt:lpstr>
      <vt:lpstr>等线 Light</vt:lpstr>
      <vt:lpstr>楷体</vt:lpstr>
      <vt:lpstr>隶书</vt:lpstr>
      <vt:lpstr>思源宋体 CN Heavy</vt:lpstr>
      <vt:lpstr>微软雅黑</vt:lpstr>
      <vt:lpstr>Arial</vt:lpstr>
      <vt:lpstr>Calibri</vt:lpstr>
      <vt:lpstr>Century Gothic</vt:lpstr>
      <vt:lpstr>Tahoma</vt:lpstr>
      <vt:lpstr>Times New Roman</vt:lpstr>
      <vt:lpstr>Wingdings</vt: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091304</dc:title>
  <dc:creator>龙时富</dc:creator>
  <cp:lastModifiedBy>Wenjun Lee</cp:lastModifiedBy>
  <cp:revision>776</cp:revision>
  <dcterms:created xsi:type="dcterms:W3CDTF">2017-09-08T08:49:00Z</dcterms:created>
  <dcterms:modified xsi:type="dcterms:W3CDTF">2025-06-27T10:17:35Z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

<file path=docProps/thumbnail.jpeg>
</file>